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handoutMasterIdLst>
    <p:handoutMasterId r:id="rId28"/>
  </p:handoutMasterIdLst>
  <p:sldIdLst>
    <p:sldId id="279" r:id="rId5"/>
    <p:sldId id="290" r:id="rId6"/>
    <p:sldId id="292" r:id="rId7"/>
    <p:sldId id="293" r:id="rId8"/>
    <p:sldId id="294" r:id="rId9"/>
    <p:sldId id="295" r:id="rId10"/>
    <p:sldId id="296" r:id="rId11"/>
    <p:sldId id="297" r:id="rId12"/>
    <p:sldId id="298" r:id="rId13"/>
    <p:sldId id="299" r:id="rId14"/>
    <p:sldId id="300" r:id="rId15"/>
    <p:sldId id="301" r:id="rId16"/>
    <p:sldId id="287" r:id="rId17"/>
    <p:sldId id="302" r:id="rId18"/>
    <p:sldId id="306" r:id="rId19"/>
    <p:sldId id="307" r:id="rId20"/>
    <p:sldId id="308" r:id="rId21"/>
    <p:sldId id="309" r:id="rId22"/>
    <p:sldId id="310" r:id="rId23"/>
    <p:sldId id="311" r:id="rId24"/>
    <p:sldId id="312" r:id="rId25"/>
    <p:sldId id="313" r:id="rId26"/>
  </p:sldIdLst>
  <p:sldSz cx="12188825" cy="6858000"/>
  <p:notesSz cx="6858000" cy="9144000"/>
  <p:defaultTextStyle>
    <a:defPPr rtl="0">
      <a:defRPr lang="pl-PL"/>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6" pos="3839">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946" autoAdjust="0"/>
    <p:restoredTop sz="94280" autoAdjust="0"/>
  </p:normalViewPr>
  <p:slideViewPr>
    <p:cSldViewPr>
      <p:cViewPr varScale="1">
        <p:scale>
          <a:sx n="91" d="100"/>
          <a:sy n="91" d="100"/>
        </p:scale>
        <p:origin x="-348" y="-114"/>
      </p:cViewPr>
      <p:guideLst>
        <p:guide orient="horz" pos="2160"/>
        <p:guide pos="3839"/>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2838"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a:p>
        </p:txBody>
      </p:sp>
      <p:sp>
        <p:nvSpPr>
          <p:cNvPr id="3" name="Data — symbol zastępczy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a:t>2016-06-24</a:t>
            </a:r>
            <a:endParaRPr/>
          </a:p>
        </p:txBody>
      </p:sp>
      <p:sp>
        <p:nvSpPr>
          <p:cNvPr id="4" name="Stopka — symbol zastępczy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a:p>
        </p:txBody>
      </p:sp>
      <p:sp>
        <p:nvSpPr>
          <p:cNvPr id="5" name="Numer slajdu — symbol zastępczy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DA52D9BF-D574-4807-B36C-9E2A025BE826}" type="slidenum">
              <a:rPr/>
              <a:pPr rtl="0"/>
              <a:t>‹#›</a:t>
            </a:fld>
            <a:endParaRPr/>
          </a:p>
        </p:txBody>
      </p:sp>
    </p:spTree>
    <p:extLst>
      <p:ext uri="{BB962C8B-B14F-4D97-AF65-F5344CB8AC3E}">
        <p14:creationId xmlns=""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a:p>
        </p:txBody>
      </p:sp>
      <p:sp>
        <p:nvSpPr>
          <p:cNvPr id="3" name="Data — symbol zastępczy 2"/>
          <p:cNvSpPr>
            <a:spLocks noGrp="1"/>
          </p:cNvSpPr>
          <p:nvPr>
            <p:ph type="dt"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a:t>2016-06-24</a:t>
            </a:r>
            <a:endParaRPr/>
          </a:p>
        </p:txBody>
      </p:sp>
      <p:sp>
        <p:nvSpPr>
          <p:cNvPr id="4" name="Obraz slajdu — symbol zastępczy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a:p>
        </p:txBody>
      </p:sp>
      <p:sp>
        <p:nvSpPr>
          <p:cNvPr id="5" name="Notatki — symbol zastępcz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t>Kliknij, aby edytować style wzorca tekstu</a:t>
            </a:r>
          </a:p>
          <a:p>
            <a:pPr lvl="1" rtl="0"/>
            <a:r>
              <a:t>Drugi poziom</a:t>
            </a:r>
          </a:p>
          <a:p>
            <a:pPr lvl="2" rtl="0"/>
            <a:r>
              <a:t>Trzeci poziom</a:t>
            </a:r>
          </a:p>
          <a:p>
            <a:pPr lvl="3" rtl="0"/>
            <a:r>
              <a:t>Czwarty poziom</a:t>
            </a:r>
          </a:p>
          <a:p>
            <a:pPr lvl="4" rtl="0"/>
            <a:r>
              <a:t>Piąty poziom</a:t>
            </a:r>
          </a:p>
        </p:txBody>
      </p:sp>
      <p:sp>
        <p:nvSpPr>
          <p:cNvPr id="6" name="Stopka — symbol zastępczy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a:p>
        </p:txBody>
      </p:sp>
      <p:sp>
        <p:nvSpPr>
          <p:cNvPr id="7" name="Numer slajdu — symbol zastępczy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9E11EC53-F507-411E-9ADC-FBCFECE09D3D}" type="slidenum">
              <a:rPr/>
              <a:pPr rtl="0"/>
              <a:t>‹#›</a:t>
            </a:fld>
            <a:endParaRPr/>
          </a:p>
        </p:txBody>
      </p:sp>
    </p:spTree>
    <p:extLst>
      <p:ext uri="{BB962C8B-B14F-4D97-AF65-F5344CB8AC3E}">
        <p14:creationId xmlns=""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8" name="Trójkąt równoramienny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62" name="Prostokąt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lnSpc>
                <a:spcPct val="90000"/>
              </a:lnSpc>
            </a:pPr>
            <a:endParaRPr sz="3200">
              <a:solidFill>
                <a:schemeClr val="tx2"/>
              </a:solidFill>
            </a:endParaRPr>
          </a:p>
        </p:txBody>
      </p:sp>
      <p:sp>
        <p:nvSpPr>
          <p:cNvPr id="2" name="Tytuł 1"/>
          <p:cNvSpPr>
            <a:spLocks noGrp="1"/>
          </p:cNvSpPr>
          <p:nvPr>
            <p:ph type="ctrTitle"/>
          </p:nvPr>
        </p:nvSpPr>
        <p:spPr>
          <a:xfrm>
            <a:off x="1218883" y="1905002"/>
            <a:ext cx="9751060" cy="2147926"/>
          </a:xfrm>
        </p:spPr>
        <p:txBody>
          <a:bodyPr rtlCol="0" anchor="ctr">
            <a:normAutofit/>
          </a:bodyPr>
          <a:lstStyle>
            <a:lvl1pPr algn="ctr" rtl="0">
              <a:defRPr sz="4400" cap="all" normalizeH="0" baseline="0"/>
            </a:lvl1pPr>
          </a:lstStyle>
          <a:p>
            <a:pPr rtl="0"/>
            <a:r>
              <a:rPr lang="pl-PL" smtClean="0"/>
              <a:t>Kliknij, aby edytować styl</a:t>
            </a:r>
            <a:endParaRPr/>
          </a:p>
        </p:txBody>
      </p:sp>
      <p:sp>
        <p:nvSpPr>
          <p:cNvPr id="3" name="Podtytuł 2"/>
          <p:cNvSpPr>
            <a:spLocks noGrp="1"/>
          </p:cNvSpPr>
          <p:nvPr>
            <p:ph type="subTitle" idx="1"/>
          </p:nvPr>
        </p:nvSpPr>
        <p:spPr>
          <a:xfrm>
            <a:off x="1218883" y="4140200"/>
            <a:ext cx="9751060" cy="1016000"/>
          </a:xfrm>
        </p:spPr>
        <p:txBody>
          <a:bodyPr rtlCol="0">
            <a:normAutofit/>
          </a:bodyPr>
          <a:lstStyle>
            <a:lvl1pPr marL="0" indent="0" algn="ctr" rtl="0">
              <a:spcBef>
                <a:spcPts val="0"/>
              </a:spcBef>
              <a:buNone/>
              <a:defRPr sz="280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pl-PL" smtClean="0"/>
              <a:t>Kliknij, aby edytować styl wzorca podtytułu</a:t>
            </a:r>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ywny 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7821163" y="482600"/>
            <a:ext cx="3961368" cy="1422400"/>
          </a:xfrm>
        </p:spPr>
        <p:txBody>
          <a:bodyPr rtlCol="0" anchor="b" anchorCtr="0">
            <a:normAutofit/>
          </a:bodyPr>
          <a:lstStyle>
            <a:lvl1pPr algn="l" rtl="0">
              <a:defRPr sz="3200" b="0"/>
            </a:lvl1pPr>
          </a:lstStyle>
          <a:p>
            <a:pPr rtl="0"/>
            <a:r>
              <a:rPr lang="pl-PL" smtClean="0"/>
              <a:t>Kliknij, aby edytować styl</a:t>
            </a:r>
            <a:endParaRPr/>
          </a:p>
        </p:txBody>
      </p:sp>
      <p:sp>
        <p:nvSpPr>
          <p:cNvPr id="9" name="Prostokąt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3" name="Obraz — symbol zastępczy 2" descr="Pusty symbol zastępczy pozwalający dodać obraz. Kliknij symbol zastępczy i wybierz obraz, który chcesz dodać.&#10;"/>
          <p:cNvSpPr>
            <a:spLocks noGrp="1"/>
          </p:cNvSpPr>
          <p:nvPr>
            <p:ph type="pic" idx="1"/>
          </p:nvPr>
        </p:nvSpPr>
        <p:spPr>
          <a:xfrm>
            <a:off x="507868" y="482600"/>
            <a:ext cx="6602281" cy="5842001"/>
          </a:xfrm>
          <a:noFill/>
          <a:ln w="9525">
            <a:noFill/>
            <a:miter lim="800000"/>
          </a:ln>
          <a:effectLst/>
        </p:spPr>
        <p:txBody>
          <a:bodyPr rtlCol="0">
            <a:normAutofit/>
          </a:bodyPr>
          <a:lstStyle>
            <a:lvl1pPr marL="0" indent="0" algn="ctr" rtl="0">
              <a:buNone/>
              <a:defRPr sz="27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pl-PL" smtClean="0"/>
              <a:t>Kliknij ikonę, aby dodać obraz</a:t>
            </a:r>
            <a:endParaRPr dirty="0"/>
          </a:p>
        </p:txBody>
      </p:sp>
      <p:sp>
        <p:nvSpPr>
          <p:cNvPr id="4" name="Tekst — symbol zastępczy 3"/>
          <p:cNvSpPr>
            <a:spLocks noGrp="1"/>
          </p:cNvSpPr>
          <p:nvPr>
            <p:ph type="body" sz="half" idx="2"/>
          </p:nvPr>
        </p:nvSpPr>
        <p:spPr>
          <a:xfrm>
            <a:off x="7821163" y="2108200"/>
            <a:ext cx="3961368" cy="4267200"/>
          </a:xfrm>
        </p:spPr>
        <p:txBody>
          <a:bodyPr rtlCol="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l-PL" smtClean="0"/>
              <a:t>Kliknij, aby edytować style wzorca tekstu</a:t>
            </a:r>
          </a:p>
        </p:txBody>
      </p:sp>
    </p:spTree>
    <p:extLst>
      <p:ext uri="{BB962C8B-B14F-4D97-AF65-F5344CB8AC3E}">
        <p14:creationId xmlns="" xmlns:p14="http://schemas.microsoft.com/office/powerpoint/2010/main" val="207630399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smtClean="0"/>
              <a:t>Kliknij, aby edytować styl</a:t>
            </a:r>
            <a:endParaRPr/>
          </a:p>
        </p:txBody>
      </p:sp>
      <p:sp>
        <p:nvSpPr>
          <p:cNvPr id="3" name="Tekst pionowy — symbol zastępczy 2"/>
          <p:cNvSpPr>
            <a:spLocks noGrp="1"/>
          </p:cNvSpPr>
          <p:nvPr>
            <p:ph type="body" orient="vert" idx="1"/>
          </p:nvPr>
        </p:nvSpPr>
        <p:spPr/>
        <p:txBody>
          <a:bodyPr vert="eaVert" rtlCol="0"/>
          <a:lstStyle>
            <a:lvl5pPr algn="l" rtl="0">
              <a:defRPr/>
            </a:lvl5pPr>
            <a:lvl6pPr marL="2669581" algn="l" rtl="0">
              <a:defRPr baseline="0"/>
            </a:lvl6pPr>
            <a:lvl7pPr marL="2669581" algn="l" rtl="0">
              <a:defRPr baseline="0"/>
            </a:lvl7pPr>
            <a:lvl8pPr marL="2669581" algn="l" rtl="0">
              <a:defRPr baseline="0"/>
            </a:lvl8pPr>
            <a:lvl9pPr marL="2669581" algn="l" rtl="0">
              <a:defRPr baseline="0"/>
            </a:lvl9pPr>
          </a:lstStyle>
          <a:p>
            <a:pPr lvl="0" rtl="0"/>
            <a:r>
              <a:rPr lang="pl-PL" smtClean="0"/>
              <a:t>Kliknij, aby edytować style wzorca tekstu</a:t>
            </a:r>
          </a:p>
          <a:p>
            <a:pPr lvl="1" rtl="0"/>
            <a:r>
              <a:rPr lang="pl-PL" smtClean="0"/>
              <a:t>Drugi poziom</a:t>
            </a:r>
          </a:p>
          <a:p>
            <a:pPr lvl="2" rtl="0"/>
            <a:r>
              <a:rPr lang="pl-PL" smtClean="0"/>
              <a:t>Trzeci poziom</a:t>
            </a:r>
          </a:p>
          <a:p>
            <a:pPr lvl="3" rtl="0"/>
            <a:r>
              <a:rPr lang="pl-PL" smtClean="0"/>
              <a:t>Czwarty poziom</a:t>
            </a:r>
          </a:p>
          <a:p>
            <a:pPr lvl="4" rtl="0"/>
            <a:r>
              <a:rPr lang="pl-PL" smtClean="0"/>
              <a:t>Piąty poziom</a:t>
            </a:r>
            <a:endParaRPr/>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pPr rtl="0"/>
              <a:t>‹#›</a:t>
            </a:fld>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10040043" y="482599"/>
            <a:ext cx="1843982" cy="5791201"/>
          </a:xfrm>
        </p:spPr>
        <p:txBody>
          <a:bodyPr vert="eaVert" rtlCol="0"/>
          <a:lstStyle/>
          <a:p>
            <a:pPr rtl="0"/>
            <a:r>
              <a:rPr lang="pl-PL" smtClean="0"/>
              <a:t>Kliknij, aby edytować styl</a:t>
            </a:r>
            <a:endParaRPr/>
          </a:p>
        </p:txBody>
      </p:sp>
      <p:sp>
        <p:nvSpPr>
          <p:cNvPr id="3" name="Tekst pionowy — symbol zastępczy 2"/>
          <p:cNvSpPr>
            <a:spLocks noGrp="1"/>
          </p:cNvSpPr>
          <p:nvPr>
            <p:ph type="body" orient="vert" idx="1"/>
          </p:nvPr>
        </p:nvSpPr>
        <p:spPr>
          <a:xfrm>
            <a:off x="914162" y="482599"/>
            <a:ext cx="9040045" cy="5791201"/>
          </a:xfrm>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pl-PL" smtClean="0"/>
              <a:t>Kliknij, aby edytować style wzorca tekstu</a:t>
            </a:r>
          </a:p>
          <a:p>
            <a:pPr lvl="1" rtl="0"/>
            <a:r>
              <a:rPr lang="pl-PL" smtClean="0"/>
              <a:t>Drugi poziom</a:t>
            </a:r>
          </a:p>
          <a:p>
            <a:pPr lvl="2" rtl="0"/>
            <a:r>
              <a:rPr lang="pl-PL" smtClean="0"/>
              <a:t>Trzeci poziom</a:t>
            </a:r>
          </a:p>
          <a:p>
            <a:pPr lvl="3" rtl="0"/>
            <a:r>
              <a:rPr lang="pl-PL" smtClean="0"/>
              <a:t>Czwarty poziom</a:t>
            </a:r>
          </a:p>
          <a:p>
            <a:pPr lvl="4" rtl="0"/>
            <a:r>
              <a:rPr lang="pl-PL" smtClean="0"/>
              <a:t>Piąty poziom</a:t>
            </a:r>
            <a:endParaRPr/>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pPr rtl="0"/>
              <a:t>‹#›</a:t>
            </a:fld>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smtClean="0"/>
              <a:t>Kliknij, aby edytować styl</a:t>
            </a:r>
            <a:endParaRPr/>
          </a:p>
        </p:txBody>
      </p:sp>
      <p:sp>
        <p:nvSpPr>
          <p:cNvPr id="3" name="Zawartość — symbol zastępczy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pl-PL" smtClean="0"/>
              <a:t>Kliknij, aby edytować style wzorca tekstu</a:t>
            </a:r>
          </a:p>
          <a:p>
            <a:pPr lvl="1" rtl="0"/>
            <a:r>
              <a:rPr lang="pl-PL" smtClean="0"/>
              <a:t>Drugi poziom</a:t>
            </a:r>
          </a:p>
          <a:p>
            <a:pPr lvl="2" rtl="0"/>
            <a:r>
              <a:rPr lang="pl-PL" smtClean="0"/>
              <a:t>Trzeci poziom</a:t>
            </a:r>
          </a:p>
          <a:p>
            <a:pPr lvl="3" rtl="0"/>
            <a:r>
              <a:rPr lang="pl-PL" smtClean="0"/>
              <a:t>Czwarty poziom</a:t>
            </a:r>
          </a:p>
          <a:p>
            <a:pPr lvl="4" rtl="0"/>
            <a:r>
              <a:rPr lang="pl-PL" smtClean="0"/>
              <a:t>Piąty poziom</a:t>
            </a:r>
            <a:endParaRPr/>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pPr rtl="0"/>
              <a:t>‹#›</a:t>
            </a:fld>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11" name="Trójkąt równoramienny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2" name="Tytuł 1"/>
          <p:cNvSpPr>
            <a:spLocks noGrp="1"/>
          </p:cNvSpPr>
          <p:nvPr>
            <p:ph type="title"/>
          </p:nvPr>
        </p:nvSpPr>
        <p:spPr>
          <a:xfrm>
            <a:off x="1218883" y="1524000"/>
            <a:ext cx="9751060" cy="1992597"/>
          </a:xfrm>
        </p:spPr>
        <p:txBody>
          <a:bodyPr rtlCol="0" anchor="b" anchorCtr="0">
            <a:noAutofit/>
          </a:bodyPr>
          <a:lstStyle>
            <a:lvl1pPr algn="ctr" rtl="0">
              <a:defRPr sz="4400" b="0" cap="all" baseline="0"/>
            </a:lvl1pPr>
          </a:lstStyle>
          <a:p>
            <a:pPr rtl="0"/>
            <a:r>
              <a:rPr lang="pl-PL" smtClean="0"/>
              <a:t>Kliknij, aby edytować styl</a:t>
            </a:r>
            <a:endParaRPr/>
          </a:p>
        </p:txBody>
      </p:sp>
      <p:sp>
        <p:nvSpPr>
          <p:cNvPr id="3" name="Tekst — symbol zastępczy 2"/>
          <p:cNvSpPr>
            <a:spLocks noGrp="1"/>
          </p:cNvSpPr>
          <p:nvPr>
            <p:ph type="body" idx="1"/>
          </p:nvPr>
        </p:nvSpPr>
        <p:spPr>
          <a:xfrm>
            <a:off x="1218883" y="3632200"/>
            <a:ext cx="9751060" cy="1016000"/>
          </a:xfrm>
        </p:spPr>
        <p:txBody>
          <a:bodyPr rtlCol="0" anchor="t" anchorCtr="0">
            <a:noAutofit/>
          </a:bodyPr>
          <a:lstStyle>
            <a:lvl1pPr marL="0" indent="0" algn="ctr" rtl="0">
              <a:spcBef>
                <a:spcPts val="0"/>
              </a:spcBef>
              <a:buNone/>
              <a:defRPr sz="2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pl-PL" smtClean="0"/>
              <a:t>Kliknij, aby edytować style wzorca tekstu</a:t>
            </a:r>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pPr rtl="0"/>
              <a:t>‹#›</a:t>
            </a:fld>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smtClean="0"/>
              <a:t>Kliknij, aby edytować styl</a:t>
            </a:r>
            <a:endParaRPr/>
          </a:p>
        </p:txBody>
      </p:sp>
      <p:sp>
        <p:nvSpPr>
          <p:cNvPr id="3" name="Zawartość — symbol zastępczy 2"/>
          <p:cNvSpPr>
            <a:spLocks noGrp="1"/>
          </p:cNvSpPr>
          <p:nvPr>
            <p:ph sz="half" idx="1"/>
          </p:nvPr>
        </p:nvSpPr>
        <p:spPr>
          <a:xfrm>
            <a:off x="914162" y="1803401"/>
            <a:ext cx="4977104" cy="44704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algn="l" rtl="0">
              <a:defRPr sz="1400"/>
            </a:lvl6pPr>
            <a:lvl7pPr marL="2669581" algn="l" rtl="0">
              <a:defRPr sz="1400"/>
            </a:lvl7pPr>
            <a:lvl8pPr marL="2669581" algn="l" rtl="0">
              <a:defRPr sz="1400"/>
            </a:lvl8pPr>
            <a:lvl9pPr marL="2669581" algn="l" rtl="0">
              <a:defRPr sz="1400"/>
            </a:lvl9pPr>
          </a:lstStyle>
          <a:p>
            <a:pPr lvl="0" rtl="0"/>
            <a:r>
              <a:rPr lang="pl-PL" smtClean="0"/>
              <a:t>Kliknij, aby edytować style wzorca tekstu</a:t>
            </a:r>
          </a:p>
          <a:p>
            <a:pPr lvl="1" rtl="0"/>
            <a:r>
              <a:rPr lang="pl-PL" smtClean="0"/>
              <a:t>Drugi poziom</a:t>
            </a:r>
          </a:p>
          <a:p>
            <a:pPr lvl="2" rtl="0"/>
            <a:r>
              <a:rPr lang="pl-PL" smtClean="0"/>
              <a:t>Trzeci poziom</a:t>
            </a:r>
          </a:p>
          <a:p>
            <a:pPr lvl="3" rtl="0"/>
            <a:r>
              <a:rPr lang="pl-PL" smtClean="0"/>
              <a:t>Czwarty poziom</a:t>
            </a:r>
          </a:p>
          <a:p>
            <a:pPr lvl="4" rtl="0"/>
            <a:r>
              <a:rPr lang="pl-PL" smtClean="0"/>
              <a:t>Piąty poziom</a:t>
            </a:r>
            <a:endParaRPr/>
          </a:p>
        </p:txBody>
      </p:sp>
      <p:sp>
        <p:nvSpPr>
          <p:cNvPr id="4" name="Zawartość — symbol zastępczy 3"/>
          <p:cNvSpPr>
            <a:spLocks noGrp="1"/>
          </p:cNvSpPr>
          <p:nvPr>
            <p:ph sz="half" idx="2"/>
          </p:nvPr>
        </p:nvSpPr>
        <p:spPr>
          <a:xfrm>
            <a:off x="6297559" y="1803401"/>
            <a:ext cx="4977104" cy="44704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baseline="0"/>
            </a:lvl6pPr>
            <a:lvl7pPr marL="2669581" algn="l" rtl="0">
              <a:defRPr sz="1400" baseline="0"/>
            </a:lvl7pPr>
            <a:lvl8pPr marL="2669581" algn="l" rtl="0">
              <a:defRPr sz="1400" baseline="0"/>
            </a:lvl8pPr>
            <a:lvl9pPr marL="2669581" algn="l" rtl="0">
              <a:defRPr sz="1400" baseline="0"/>
            </a:lvl9pPr>
          </a:lstStyle>
          <a:p>
            <a:pPr lvl="0" rtl="0"/>
            <a:r>
              <a:rPr lang="pl-PL" smtClean="0"/>
              <a:t>Kliknij, aby edytować style wzorca tekstu</a:t>
            </a:r>
          </a:p>
          <a:p>
            <a:pPr lvl="1" rtl="0"/>
            <a:r>
              <a:rPr lang="pl-PL" smtClean="0"/>
              <a:t>Drugi poziom</a:t>
            </a:r>
          </a:p>
          <a:p>
            <a:pPr lvl="2" rtl="0"/>
            <a:r>
              <a:rPr lang="pl-PL" smtClean="0"/>
              <a:t>Trzeci poziom</a:t>
            </a:r>
          </a:p>
          <a:p>
            <a:pPr lvl="3" rtl="0"/>
            <a:r>
              <a:rPr lang="pl-PL" smtClean="0"/>
              <a:t>Czwarty poziom</a:t>
            </a:r>
          </a:p>
          <a:p>
            <a:pPr lvl="4" rtl="0"/>
            <a:r>
              <a:rPr lang="pl-PL" smtClean="0"/>
              <a:t>Piąty poziom</a:t>
            </a:r>
            <a:endParaRPr/>
          </a:p>
        </p:txBody>
      </p:sp>
      <p:sp>
        <p:nvSpPr>
          <p:cNvPr id="6" name="Stopka — symbol zastępczy 5"/>
          <p:cNvSpPr>
            <a:spLocks noGrp="1"/>
          </p:cNvSpPr>
          <p:nvPr>
            <p:ph type="ftr" sz="quarter" idx="11"/>
          </p:nvPr>
        </p:nvSpPr>
        <p:spPr/>
        <p:txBody>
          <a:bodyPr rtlCol="0"/>
          <a:lstStyle/>
          <a:p>
            <a:pPr rtl="0"/>
            <a:endParaRPr/>
          </a:p>
        </p:txBody>
      </p:sp>
      <p:sp>
        <p:nvSpPr>
          <p:cNvPr id="5" name="Data — symbol zastępczy 4"/>
          <p:cNvSpPr>
            <a:spLocks noGrp="1"/>
          </p:cNvSpPr>
          <p:nvPr>
            <p:ph type="dt" sz="half" idx="10"/>
          </p:nvPr>
        </p:nvSpPr>
        <p:spPr/>
        <p:txBody>
          <a:bodyPr rtlCol="0"/>
          <a:lstStyle/>
          <a:p>
            <a:pPr rtl="0"/>
            <a:r>
              <a:rPr lang="en-US"/>
              <a:t>2016-06-24</a:t>
            </a:r>
            <a:endParaRPr/>
          </a:p>
        </p:txBody>
      </p:sp>
      <p:sp>
        <p:nvSpPr>
          <p:cNvPr id="7" name="Numer slajdu — symbol zastępczy 6"/>
          <p:cNvSpPr>
            <a:spLocks noGrp="1"/>
          </p:cNvSpPr>
          <p:nvPr>
            <p:ph type="sldNum" sz="quarter" idx="12"/>
          </p:nvPr>
        </p:nvSpPr>
        <p:spPr/>
        <p:txBody>
          <a:bodyPr rtlCol="0"/>
          <a:lstStyle/>
          <a:p>
            <a:pPr rtl="0"/>
            <a:fld id="{E5FD5434-F838-4DD4-A17B-1CB1A1850DF4}" type="slidenum">
              <a:rPr/>
              <a:pPr rtl="0"/>
              <a:t>‹#›</a:t>
            </a:fld>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lvl1pPr algn="l" rtl="0">
              <a:defRPr/>
            </a:lvl1pPr>
          </a:lstStyle>
          <a:p>
            <a:pPr rtl="0"/>
            <a:r>
              <a:rPr lang="pl-PL" smtClean="0"/>
              <a:t>Kliknij, aby edytować styl</a:t>
            </a:r>
            <a:endParaRPr/>
          </a:p>
        </p:txBody>
      </p:sp>
      <p:sp>
        <p:nvSpPr>
          <p:cNvPr id="3" name="Tekst — symbol zastępczy 2"/>
          <p:cNvSpPr>
            <a:spLocks noGrp="1"/>
          </p:cNvSpPr>
          <p:nvPr>
            <p:ph type="body" idx="1"/>
          </p:nvPr>
        </p:nvSpPr>
        <p:spPr>
          <a:xfrm>
            <a:off x="914162" y="1803400"/>
            <a:ext cx="4977104" cy="914400"/>
          </a:xfrm>
        </p:spPr>
        <p:txBody>
          <a:bodyPr rtlCol="0" anchor="ctr">
            <a:noAutofit/>
          </a:bodyPr>
          <a:lstStyle>
            <a:lvl1pPr marL="0" indent="0" algn="l" rtl="0">
              <a:lnSpc>
                <a:spcPct val="80000"/>
              </a:lnSpc>
              <a:spcBef>
                <a:spcPts val="0"/>
              </a:spcBef>
              <a:buNone/>
              <a:defRPr sz="28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pl-PL" smtClean="0"/>
              <a:t>Kliknij, aby edytować style wzorca tekstu</a:t>
            </a:r>
          </a:p>
        </p:txBody>
      </p:sp>
      <p:sp>
        <p:nvSpPr>
          <p:cNvPr id="4" name="Zawartość — symbol zastępczy 3"/>
          <p:cNvSpPr>
            <a:spLocks noGrp="1"/>
          </p:cNvSpPr>
          <p:nvPr>
            <p:ph sz="half" idx="2"/>
          </p:nvPr>
        </p:nvSpPr>
        <p:spPr>
          <a:xfrm>
            <a:off x="914162" y="2717800"/>
            <a:ext cx="4977104" cy="35560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a:lvl6pPr>
            <a:lvl7pPr marL="2669581" algn="l" rtl="0">
              <a:defRPr sz="1400"/>
            </a:lvl7pPr>
            <a:lvl8pPr marL="2669581" algn="l" rtl="0">
              <a:defRPr sz="1400"/>
            </a:lvl8pPr>
            <a:lvl9pPr marL="2669581" algn="l" rtl="0">
              <a:defRPr sz="1400"/>
            </a:lvl9pPr>
          </a:lstStyle>
          <a:p>
            <a:pPr lvl="0" rtl="0"/>
            <a:r>
              <a:rPr lang="pl-PL" smtClean="0"/>
              <a:t>Kliknij, aby edytować style wzorca tekstu</a:t>
            </a:r>
          </a:p>
          <a:p>
            <a:pPr lvl="1" rtl="0"/>
            <a:r>
              <a:rPr lang="pl-PL" smtClean="0"/>
              <a:t>Drugi poziom</a:t>
            </a:r>
          </a:p>
          <a:p>
            <a:pPr lvl="2" rtl="0"/>
            <a:r>
              <a:rPr lang="pl-PL" smtClean="0"/>
              <a:t>Trzeci poziom</a:t>
            </a:r>
          </a:p>
          <a:p>
            <a:pPr lvl="3" rtl="0"/>
            <a:r>
              <a:rPr lang="pl-PL" smtClean="0"/>
              <a:t>Czwarty poziom</a:t>
            </a:r>
          </a:p>
          <a:p>
            <a:pPr lvl="4" rtl="0"/>
            <a:r>
              <a:rPr lang="pl-PL" smtClean="0"/>
              <a:t>Piąty poziom</a:t>
            </a:r>
            <a:endParaRPr/>
          </a:p>
        </p:txBody>
      </p:sp>
      <p:sp>
        <p:nvSpPr>
          <p:cNvPr id="5" name="Tekst — symbol zastępczy 4"/>
          <p:cNvSpPr>
            <a:spLocks noGrp="1"/>
          </p:cNvSpPr>
          <p:nvPr>
            <p:ph type="body" sz="quarter" idx="3"/>
          </p:nvPr>
        </p:nvSpPr>
        <p:spPr>
          <a:xfrm>
            <a:off x="6297559" y="1803400"/>
            <a:ext cx="4977104" cy="914400"/>
          </a:xfrm>
        </p:spPr>
        <p:txBody>
          <a:bodyPr rtlCol="0" anchor="ctr">
            <a:noAutofit/>
          </a:bodyPr>
          <a:lstStyle>
            <a:lvl1pPr marL="0" indent="0" algn="l" rtl="0">
              <a:lnSpc>
                <a:spcPct val="80000"/>
              </a:lnSpc>
              <a:spcBef>
                <a:spcPts val="0"/>
              </a:spcBef>
              <a:buNone/>
              <a:defRPr sz="28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pl-PL" smtClean="0"/>
              <a:t>Kliknij, aby edytować style wzorca tekstu</a:t>
            </a:r>
          </a:p>
        </p:txBody>
      </p:sp>
      <p:sp>
        <p:nvSpPr>
          <p:cNvPr id="6" name="Zawartość — symbol zastępczy 5"/>
          <p:cNvSpPr>
            <a:spLocks noGrp="1"/>
          </p:cNvSpPr>
          <p:nvPr>
            <p:ph sz="quarter" idx="4"/>
          </p:nvPr>
        </p:nvSpPr>
        <p:spPr>
          <a:xfrm>
            <a:off x="6297559" y="2717800"/>
            <a:ext cx="4977104" cy="35560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a:lvl6pPr>
            <a:lvl7pPr marL="2669581" algn="l" rtl="0">
              <a:defRPr sz="1400"/>
            </a:lvl7pPr>
            <a:lvl8pPr marL="2669581" algn="l" rtl="0">
              <a:defRPr sz="1400" baseline="0"/>
            </a:lvl8pPr>
            <a:lvl9pPr marL="2669581" algn="l" rtl="0">
              <a:defRPr sz="1400" baseline="0"/>
            </a:lvl9pPr>
          </a:lstStyle>
          <a:p>
            <a:pPr lvl="0" rtl="0"/>
            <a:r>
              <a:rPr lang="pl-PL" smtClean="0"/>
              <a:t>Kliknij, aby edytować style wzorca tekstu</a:t>
            </a:r>
          </a:p>
          <a:p>
            <a:pPr lvl="1" rtl="0"/>
            <a:r>
              <a:rPr lang="pl-PL" smtClean="0"/>
              <a:t>Drugi poziom</a:t>
            </a:r>
          </a:p>
          <a:p>
            <a:pPr lvl="2" rtl="0"/>
            <a:r>
              <a:rPr lang="pl-PL" smtClean="0"/>
              <a:t>Trzeci poziom</a:t>
            </a:r>
          </a:p>
          <a:p>
            <a:pPr lvl="3" rtl="0"/>
            <a:r>
              <a:rPr lang="pl-PL" smtClean="0"/>
              <a:t>Czwarty poziom</a:t>
            </a:r>
          </a:p>
          <a:p>
            <a:pPr lvl="4" rtl="0"/>
            <a:r>
              <a:rPr lang="pl-PL" smtClean="0"/>
              <a:t>Piąty poziom</a:t>
            </a:r>
            <a:endParaRPr/>
          </a:p>
        </p:txBody>
      </p:sp>
      <p:sp>
        <p:nvSpPr>
          <p:cNvPr id="8" name="Stopka — symbol zastępczy 7"/>
          <p:cNvSpPr>
            <a:spLocks noGrp="1"/>
          </p:cNvSpPr>
          <p:nvPr>
            <p:ph type="ftr" sz="quarter" idx="11"/>
          </p:nvPr>
        </p:nvSpPr>
        <p:spPr/>
        <p:txBody>
          <a:bodyPr rtlCol="0"/>
          <a:lstStyle/>
          <a:p>
            <a:pPr rtl="0"/>
            <a:endParaRPr/>
          </a:p>
        </p:txBody>
      </p:sp>
      <p:sp>
        <p:nvSpPr>
          <p:cNvPr id="7" name="Data — symbol zastępczy 6"/>
          <p:cNvSpPr>
            <a:spLocks noGrp="1"/>
          </p:cNvSpPr>
          <p:nvPr>
            <p:ph type="dt" sz="half" idx="10"/>
          </p:nvPr>
        </p:nvSpPr>
        <p:spPr/>
        <p:txBody>
          <a:bodyPr rtlCol="0"/>
          <a:lstStyle/>
          <a:p>
            <a:pPr rtl="0"/>
            <a:r>
              <a:rPr lang="en-US"/>
              <a:t>2016-06-24</a:t>
            </a:r>
            <a:endParaRPr/>
          </a:p>
        </p:txBody>
      </p:sp>
      <p:sp>
        <p:nvSpPr>
          <p:cNvPr id="9" name="Numer slajdu — symbol zastępczy 8"/>
          <p:cNvSpPr>
            <a:spLocks noGrp="1"/>
          </p:cNvSpPr>
          <p:nvPr>
            <p:ph type="sldNum" sz="quarter" idx="12"/>
          </p:nvPr>
        </p:nvSpPr>
        <p:spPr/>
        <p:txBody>
          <a:bodyPr rtlCol="0"/>
          <a:lstStyle/>
          <a:p>
            <a:pPr rtl="0"/>
            <a:fld id="{E5FD5434-F838-4DD4-A17B-1CB1A1850DF4}" type="slidenum">
              <a:rPr/>
              <a:pPr rtl="0"/>
              <a:t>‹#›</a:t>
            </a:fld>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smtClean="0"/>
              <a:t>Kliknij, aby edytować styl</a:t>
            </a:r>
            <a:endParaRPr/>
          </a:p>
        </p:txBody>
      </p:sp>
      <p:sp>
        <p:nvSpPr>
          <p:cNvPr id="4" name="Stopka — symbol zastępczy 3"/>
          <p:cNvSpPr>
            <a:spLocks noGrp="1"/>
          </p:cNvSpPr>
          <p:nvPr>
            <p:ph type="ftr" sz="quarter" idx="11"/>
          </p:nvPr>
        </p:nvSpPr>
        <p:spPr/>
        <p:txBody>
          <a:bodyPr rtlCol="0"/>
          <a:lstStyle/>
          <a:p>
            <a:pPr rtl="0"/>
            <a:endParaRPr/>
          </a:p>
        </p:txBody>
      </p:sp>
      <p:sp>
        <p:nvSpPr>
          <p:cNvPr id="3" name="Data — symbol zastępczy 2"/>
          <p:cNvSpPr>
            <a:spLocks noGrp="1"/>
          </p:cNvSpPr>
          <p:nvPr>
            <p:ph type="dt" sz="half" idx="10"/>
          </p:nvPr>
        </p:nvSpPr>
        <p:spPr/>
        <p:txBody>
          <a:bodyPr rtlCol="0"/>
          <a:lstStyle/>
          <a:p>
            <a:pPr rtl="0"/>
            <a:r>
              <a:rPr lang="en-US"/>
              <a:t>2016-06-24</a:t>
            </a:r>
            <a:endParaRPr/>
          </a:p>
        </p:txBody>
      </p:sp>
      <p:sp>
        <p:nvSpPr>
          <p:cNvPr id="5" name="Numer slajdu — symbol zastępczy 4"/>
          <p:cNvSpPr>
            <a:spLocks noGrp="1"/>
          </p:cNvSpPr>
          <p:nvPr>
            <p:ph type="sldNum" sz="quarter" idx="12"/>
          </p:nvPr>
        </p:nvSpPr>
        <p:spPr/>
        <p:txBody>
          <a:bodyPr rtlCol="0"/>
          <a:lstStyle/>
          <a:p>
            <a:pPr rtl="0"/>
            <a:fld id="{E5FD5434-F838-4DD4-A17B-1CB1A1850DF4}" type="slidenum">
              <a:rPr/>
              <a:pPr rtl="0"/>
              <a:t>‹#›</a:t>
            </a:fld>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7821163" y="482600"/>
            <a:ext cx="3961368" cy="1422400"/>
          </a:xfrm>
        </p:spPr>
        <p:txBody>
          <a:bodyPr rtlCol="0" anchor="b">
            <a:noAutofit/>
          </a:bodyPr>
          <a:lstStyle>
            <a:lvl1pPr algn="l" rtl="0">
              <a:defRPr sz="3200" b="0"/>
            </a:lvl1pPr>
          </a:lstStyle>
          <a:p>
            <a:pPr rtl="0"/>
            <a:r>
              <a:rPr lang="pl-PL" smtClean="0"/>
              <a:t>Kliknij, aby edytować styl</a:t>
            </a:r>
            <a:endParaRPr/>
          </a:p>
        </p:txBody>
      </p:sp>
      <p:sp>
        <p:nvSpPr>
          <p:cNvPr id="20" name="Prostokąt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3" name="Zawartość — symbol zastępczy 2"/>
          <p:cNvSpPr>
            <a:spLocks noGrp="1"/>
          </p:cNvSpPr>
          <p:nvPr>
            <p:ph idx="1"/>
          </p:nvPr>
        </p:nvSpPr>
        <p:spPr bwMode="white">
          <a:xfrm>
            <a:off x="507868" y="482600"/>
            <a:ext cx="6602280" cy="5842001"/>
          </a:xfrm>
        </p:spPr>
        <p:txBody>
          <a:bodyPr rtlCol="0">
            <a:normAutofit/>
          </a:bodyPr>
          <a:lstStyle>
            <a:lvl1pPr algn="l" rtl="0">
              <a:defRPr sz="2800"/>
            </a:lvl1pPr>
            <a:lvl2pPr algn="l" rtl="0">
              <a:defRPr sz="2400"/>
            </a:lvl2pPr>
            <a:lvl3pPr algn="l" rtl="0">
              <a:defRPr sz="2000"/>
            </a:lvl3pPr>
            <a:lvl4pPr algn="l" rtl="0">
              <a:defRPr sz="1800"/>
            </a:lvl4pPr>
            <a:lvl5pPr algn="l" rtl="0">
              <a:defRPr sz="1600"/>
            </a:lvl5pPr>
            <a:lvl6pPr algn="l" rtl="0">
              <a:defRPr sz="1600"/>
            </a:lvl6pPr>
            <a:lvl7pPr algn="l" rtl="0">
              <a:defRPr sz="1600"/>
            </a:lvl7pPr>
            <a:lvl8pPr algn="l" rtl="0">
              <a:defRPr sz="1600"/>
            </a:lvl8pPr>
            <a:lvl9pPr algn="l" rtl="0">
              <a:defRPr sz="1600"/>
            </a:lvl9pPr>
          </a:lstStyle>
          <a:p>
            <a:pPr lvl="0" rtl="0"/>
            <a:r>
              <a:rPr lang="pl-PL" smtClean="0"/>
              <a:t>Kliknij, aby edytować style wzorca tekstu</a:t>
            </a:r>
          </a:p>
          <a:p>
            <a:pPr lvl="1" rtl="0"/>
            <a:r>
              <a:rPr lang="pl-PL" smtClean="0"/>
              <a:t>Drugi poziom</a:t>
            </a:r>
          </a:p>
          <a:p>
            <a:pPr lvl="2" rtl="0"/>
            <a:r>
              <a:rPr lang="pl-PL" smtClean="0"/>
              <a:t>Trzeci poziom</a:t>
            </a:r>
          </a:p>
          <a:p>
            <a:pPr lvl="3" rtl="0"/>
            <a:r>
              <a:rPr lang="pl-PL" smtClean="0"/>
              <a:t>Czwarty poziom</a:t>
            </a:r>
          </a:p>
          <a:p>
            <a:pPr lvl="4" rtl="0"/>
            <a:r>
              <a:rPr lang="pl-PL" smtClean="0"/>
              <a:t>Piąty poziom</a:t>
            </a:r>
            <a:endParaRPr/>
          </a:p>
        </p:txBody>
      </p:sp>
      <p:sp>
        <p:nvSpPr>
          <p:cNvPr id="4" name="Tekst — symbol zastępczy 3"/>
          <p:cNvSpPr>
            <a:spLocks noGrp="1"/>
          </p:cNvSpPr>
          <p:nvPr>
            <p:ph type="body" sz="half" idx="2"/>
          </p:nvPr>
        </p:nvSpPr>
        <p:spPr>
          <a:xfrm>
            <a:off x="7821163" y="2108200"/>
            <a:ext cx="3961368" cy="4267200"/>
          </a:xfrm>
        </p:spPr>
        <p:txBody>
          <a:bodyPr rtlCol="0" anchor="t" anchorCtr="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l-PL" smtClean="0"/>
              <a:t>Kliknij, aby edytować style wzorca tekstu</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8" name="Trójkąt równoramienny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2" name="Tytuł 1"/>
          <p:cNvSpPr>
            <a:spLocks noGrp="1"/>
          </p:cNvSpPr>
          <p:nvPr>
            <p:ph type="title"/>
          </p:nvPr>
        </p:nvSpPr>
        <p:spPr>
          <a:xfrm>
            <a:off x="6399133" y="1905000"/>
            <a:ext cx="5180251" cy="1727200"/>
          </a:xfrm>
        </p:spPr>
        <p:txBody>
          <a:bodyPr rtlCol="0" anchor="b" anchorCtr="0">
            <a:normAutofit/>
          </a:bodyPr>
          <a:lstStyle>
            <a:lvl1pPr algn="l" rtl="0">
              <a:defRPr sz="3200" b="0"/>
            </a:lvl1pPr>
          </a:lstStyle>
          <a:p>
            <a:pPr rtl="0"/>
            <a:r>
              <a:rPr lang="pl-PL" smtClean="0"/>
              <a:t>Kliknij, aby edytować styl</a:t>
            </a:r>
            <a:endParaRPr/>
          </a:p>
        </p:txBody>
      </p:sp>
      <p:sp>
        <p:nvSpPr>
          <p:cNvPr id="9" name="Prostokąt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3" name="Obraz — symbol zastępczy 2" descr="Pusty symbol zastępczy pozwalający dodać obraz. Kliknij symbol zastępczy i wybierz obraz, który chcesz dodać.&#10;"/>
          <p:cNvSpPr>
            <a:spLocks noGrp="1"/>
          </p:cNvSpPr>
          <p:nvPr>
            <p:ph type="pic" idx="1"/>
          </p:nvPr>
        </p:nvSpPr>
        <p:spPr>
          <a:xfrm>
            <a:off x="507869" y="482601"/>
            <a:ext cx="5077859" cy="5862706"/>
          </a:xfrm>
          <a:noFill/>
          <a:ln w="9525">
            <a:noFill/>
            <a:miter lim="800000"/>
          </a:ln>
          <a:effectLst/>
        </p:spPr>
        <p:txBody>
          <a:bodyPr rtlCol="0">
            <a:normAutofit/>
          </a:bodyPr>
          <a:lstStyle>
            <a:lvl1pPr marL="0" indent="0" algn="ctr" rtl="0">
              <a:buNone/>
              <a:defRPr sz="27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pl-PL" smtClean="0"/>
              <a:t>Kliknij ikonę, aby dodać obraz</a:t>
            </a:r>
            <a:endParaRPr/>
          </a:p>
        </p:txBody>
      </p:sp>
      <p:sp>
        <p:nvSpPr>
          <p:cNvPr id="4" name="Tekst — symbol zastępczy 3"/>
          <p:cNvSpPr>
            <a:spLocks noGrp="1"/>
          </p:cNvSpPr>
          <p:nvPr>
            <p:ph type="body" sz="half" idx="2"/>
          </p:nvPr>
        </p:nvSpPr>
        <p:spPr>
          <a:xfrm>
            <a:off x="6399133" y="3733800"/>
            <a:ext cx="5180251" cy="1727200"/>
          </a:xfrm>
        </p:spPr>
        <p:txBody>
          <a:bodyPr rtlCol="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l-PL" smtClean="0"/>
              <a:t>Kliknij, aby edytować style wzorca tekstu</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ytuł — symbol zastępczy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pPr rtl="0"/>
            <a:r>
              <a:rPr lang="pl"/>
              <a:t>Kliknij, aby edytować styl wzorca tytułu</a:t>
            </a:r>
            <a:endParaRPr/>
          </a:p>
        </p:txBody>
      </p:sp>
      <p:sp>
        <p:nvSpPr>
          <p:cNvPr id="3" name="Tekst — symbol zastępczy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rtl="0"/>
            <a:r>
              <a:rPr lang="pl"/>
              <a:t>Edytuj style wzorca tekstu</a:t>
            </a:r>
          </a:p>
          <a:p>
            <a:pPr lvl="1" rtl="0"/>
            <a:r>
              <a:rPr lang="pl"/>
              <a:t>Drugi poziom</a:t>
            </a:r>
          </a:p>
          <a:p>
            <a:pPr lvl="2" rtl="0"/>
            <a:r>
              <a:rPr lang="pl"/>
              <a:t>Trzeci poziom</a:t>
            </a:r>
          </a:p>
          <a:p>
            <a:pPr lvl="3" rtl="0"/>
            <a:r>
              <a:rPr lang="pl"/>
              <a:t>Czwarty poziom</a:t>
            </a:r>
          </a:p>
          <a:p>
            <a:pPr lvl="4" rtl="0"/>
            <a:r>
              <a:rPr lang="pl"/>
              <a:t>Piąty poziom</a:t>
            </a:r>
            <a:endParaRPr/>
          </a:p>
        </p:txBody>
      </p:sp>
      <p:sp>
        <p:nvSpPr>
          <p:cNvPr id="5" name="Stopka — symbol zastępczy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rtl="0">
              <a:defRPr sz="1100">
                <a:solidFill>
                  <a:schemeClr val="tx1"/>
                </a:solidFill>
              </a:defRPr>
            </a:lvl1pPr>
          </a:lstStyle>
          <a:p>
            <a:pPr rtl="0"/>
            <a:endParaRPr/>
          </a:p>
        </p:txBody>
      </p:sp>
      <p:sp>
        <p:nvSpPr>
          <p:cNvPr id="4" name="Data — symbol zastępczy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l" rtl="0">
              <a:defRPr sz="1100">
                <a:solidFill>
                  <a:schemeClr val="tx1"/>
                </a:solidFill>
              </a:defRPr>
            </a:lvl1pPr>
          </a:lstStyle>
          <a:p>
            <a:pPr rtl="0"/>
            <a:r>
              <a:rPr lang="en-US"/>
              <a:t>2016-06-24</a:t>
            </a:r>
            <a:endParaRPr/>
          </a:p>
        </p:txBody>
      </p:sp>
      <p:sp>
        <p:nvSpPr>
          <p:cNvPr id="6" name="Numer slajdu — symbol zastępczy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l" rtl="0">
              <a:defRPr sz="1100">
                <a:solidFill>
                  <a:schemeClr val="tx1"/>
                </a:solidFill>
              </a:defRPr>
            </a:lvl1pPr>
          </a:lstStyle>
          <a:p>
            <a:pPr rtl="0"/>
            <a:fld id="{E5FD5434-F838-4DD4-A17B-1CB1A1850DF4}" type="slidenum">
              <a:rPr/>
              <a:pPr rtl="0"/>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ctrTitle"/>
          </p:nvPr>
        </p:nvSpPr>
        <p:spPr>
          <a:xfrm>
            <a:off x="0" y="2000240"/>
            <a:ext cx="12188825" cy="2052688"/>
          </a:xfrm>
        </p:spPr>
        <p:txBody>
          <a:bodyPr rtlCol="0"/>
          <a:lstStyle/>
          <a:p>
            <a:pPr rtl="0"/>
            <a:r>
              <a:rPr lang="pl" dirty="0" smtClean="0"/>
              <a:t>JAK ZOSTAĆ HONOROWYM DAWCĄ KRWI</a:t>
            </a:r>
            <a:endParaRPr lang="pl" dirty="0"/>
          </a:p>
        </p:txBody>
      </p:sp>
    </p:spTree>
    <p:extLst>
      <p:ext uri="{BB962C8B-B14F-4D97-AF65-F5344CB8AC3E}">
        <p14:creationId xmlns="" xmlns:p14="http://schemas.microsoft.com/office/powerpoint/2010/main" val="108287164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e tekstowe 6"/>
          <p:cNvSpPr txBox="1"/>
          <p:nvPr/>
        </p:nvSpPr>
        <p:spPr>
          <a:xfrm>
            <a:off x="879438" y="1956753"/>
            <a:ext cx="10501386" cy="4401205"/>
          </a:xfrm>
          <a:prstGeom prst="rect">
            <a:avLst/>
          </a:prstGeom>
          <a:noFill/>
        </p:spPr>
        <p:txBody>
          <a:bodyPr wrap="square" rtlCol="0">
            <a:spAutoFit/>
          </a:bodyPr>
          <a:lstStyle/>
          <a:p>
            <a:r>
              <a:rPr lang="pl-PL" sz="2800" dirty="0" smtClean="0"/>
              <a:t>ZGŁOŚ SIĘ:</a:t>
            </a:r>
          </a:p>
          <a:p>
            <a:pPr>
              <a:buFont typeface="Times New Roman" pitchFamily="18" charset="0"/>
              <a:buChar char="♣"/>
            </a:pPr>
            <a:r>
              <a:rPr lang="pl-PL" sz="2800" dirty="0" smtClean="0"/>
              <a:t> wypoczęty,</a:t>
            </a:r>
          </a:p>
          <a:p>
            <a:pPr>
              <a:buFont typeface="Times New Roman" pitchFamily="18" charset="0"/>
              <a:buChar char="♣"/>
            </a:pPr>
            <a:r>
              <a:rPr lang="pl-PL" sz="2800" dirty="0" smtClean="0"/>
              <a:t> po lekkim ubogo-tłuszczowym posiłku,</a:t>
            </a:r>
          </a:p>
          <a:p>
            <a:pPr>
              <a:buFont typeface="Times New Roman" pitchFamily="18" charset="0"/>
              <a:buChar char="♣"/>
            </a:pPr>
            <a:r>
              <a:rPr lang="pl-PL" sz="2800" dirty="0" smtClean="0"/>
              <a:t> z dokumentem ze zdjęciem stwierdzającym tożsamość, wraz z</a:t>
            </a:r>
          </a:p>
          <a:p>
            <a:r>
              <a:rPr lang="pl-PL" sz="2800" dirty="0" smtClean="0"/>
              <a:t>    numerem PESEL i adresem zamieszkania/ zameldowania (np.    </a:t>
            </a:r>
          </a:p>
          <a:p>
            <a:r>
              <a:rPr lang="pl-PL" sz="2800" dirty="0" smtClean="0"/>
              <a:t>    dowód osobisty, prawo jazdy),</a:t>
            </a:r>
          </a:p>
          <a:p>
            <a:pPr>
              <a:buFont typeface="Times New Roman" pitchFamily="18" charset="0"/>
              <a:buChar char="♣"/>
            </a:pPr>
            <a:r>
              <a:rPr lang="pl-PL" sz="2800" dirty="0" smtClean="0"/>
              <a:t> dzień wcześniej i w dniu oddania krwi nie spożywaj alkoholu lub </a:t>
            </a:r>
          </a:p>
          <a:p>
            <a:r>
              <a:rPr lang="pl-PL" sz="2800" dirty="0" smtClean="0"/>
              <a:t>    innych środków zmieniających nastrój,</a:t>
            </a:r>
          </a:p>
          <a:p>
            <a:pPr>
              <a:buFont typeface="Times New Roman" pitchFamily="18" charset="0"/>
              <a:buChar char="♣"/>
            </a:pPr>
            <a:r>
              <a:rPr lang="pl-PL" sz="2800" dirty="0" smtClean="0"/>
              <a:t> ogranicz palenie papierosów,</a:t>
            </a:r>
          </a:p>
          <a:p>
            <a:pPr>
              <a:buFont typeface="Times New Roman" pitchFamily="18" charset="0"/>
              <a:buChar char="♣"/>
            </a:pPr>
            <a:r>
              <a:rPr lang="pl-PL" sz="2800" dirty="0" smtClean="0"/>
              <a:t> zadbaj o nawodnienie organizmu.</a:t>
            </a:r>
          </a:p>
        </p:txBody>
      </p:sp>
      <p:sp>
        <p:nvSpPr>
          <p:cNvPr id="8" name="Prostokąt 7"/>
          <p:cNvSpPr/>
          <p:nvPr/>
        </p:nvSpPr>
        <p:spPr>
          <a:xfrm>
            <a:off x="0" y="428604"/>
            <a:ext cx="12188825" cy="1357322"/>
          </a:xfrm>
          <a:prstGeom prst="rect">
            <a:avLst/>
          </a:prstGeom>
          <a:solidFill>
            <a:schemeClr val="bg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Tytuł 12"/>
          <p:cNvSpPr>
            <a:spLocks noGrp="1"/>
          </p:cNvSpPr>
          <p:nvPr>
            <p:ph type="title"/>
          </p:nvPr>
        </p:nvSpPr>
        <p:spPr>
          <a:xfrm>
            <a:off x="0" y="500042"/>
            <a:ext cx="12188825" cy="1285884"/>
          </a:xfrm>
        </p:spPr>
        <p:txBody>
          <a:bodyPr rtlCol="0" anchor="ctr">
            <a:normAutofit/>
          </a:bodyPr>
          <a:lstStyle/>
          <a:p>
            <a:pPr algn="ctr" rtl="0"/>
            <a:r>
              <a:rPr lang="pl-PL" sz="4400" dirty="0" smtClean="0"/>
              <a:t>Z</a:t>
            </a:r>
            <a:r>
              <a:rPr lang="pl" sz="4400" dirty="0" smtClean="0"/>
              <a:t>ostań honorowym dawcą krwi</a:t>
            </a:r>
            <a:endParaRPr lang="en-US" sz="4400" dirty="0"/>
          </a:p>
        </p:txBody>
      </p:sp>
    </p:spTree>
    <p:extLst>
      <p:ext uri="{BB962C8B-B14F-4D97-AF65-F5344CB8AC3E}">
        <p14:creationId xmlns="" xmlns:p14="http://schemas.microsoft.com/office/powerpoint/2010/main" val="179521973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e tekstowe 6"/>
          <p:cNvSpPr txBox="1"/>
          <p:nvPr/>
        </p:nvSpPr>
        <p:spPr>
          <a:xfrm>
            <a:off x="879438" y="1883056"/>
            <a:ext cx="10501386" cy="4832092"/>
          </a:xfrm>
          <a:prstGeom prst="rect">
            <a:avLst/>
          </a:prstGeom>
          <a:noFill/>
        </p:spPr>
        <p:txBody>
          <a:bodyPr wrap="square" rtlCol="0">
            <a:spAutoFit/>
          </a:bodyPr>
          <a:lstStyle/>
          <a:p>
            <a:pPr lvl="0">
              <a:buFont typeface="Times New Roman" pitchFamily="18" charset="0"/>
              <a:buChar char="♣"/>
            </a:pPr>
            <a:r>
              <a:rPr lang="pl-PL" sz="2800" dirty="0" smtClean="0"/>
              <a:t> rejestracja dawcy z dokumentem tożsamości (wypełnienie </a:t>
            </a:r>
          </a:p>
          <a:p>
            <a:pPr lvl="0"/>
            <a:r>
              <a:rPr lang="pl-PL" sz="2800" dirty="0" smtClean="0"/>
              <a:t>    kwestionariusza),</a:t>
            </a:r>
          </a:p>
          <a:p>
            <a:pPr lvl="0">
              <a:buFont typeface="Times New Roman" pitchFamily="18" charset="0"/>
              <a:buChar char="♣"/>
            </a:pPr>
            <a:r>
              <a:rPr lang="pl-PL" sz="2800" dirty="0" smtClean="0"/>
              <a:t> badanie laboratoryjne (oznaczenie poziomu hemoglobiny),</a:t>
            </a:r>
          </a:p>
          <a:p>
            <a:pPr lvl="0">
              <a:buFont typeface="Times New Roman" pitchFamily="18" charset="0"/>
              <a:buChar char="♣"/>
            </a:pPr>
            <a:r>
              <a:rPr lang="pl-PL" sz="2800" dirty="0" smtClean="0"/>
              <a:t> badanie lekarskie uwzględniające wyniki badań </a:t>
            </a:r>
          </a:p>
          <a:p>
            <a:pPr lvl="0"/>
            <a:r>
              <a:rPr lang="pl-PL" sz="2800" dirty="0" smtClean="0"/>
              <a:t>    laboratoryjnych, ocena informacji zawartych w   </a:t>
            </a:r>
          </a:p>
          <a:p>
            <a:pPr lvl="0"/>
            <a:r>
              <a:rPr lang="pl-PL" sz="2800" dirty="0" smtClean="0"/>
              <a:t>    kwestionariuszu, kwalifikacja,</a:t>
            </a:r>
          </a:p>
          <a:p>
            <a:pPr lvl="0">
              <a:buFont typeface="Times New Roman" pitchFamily="18" charset="0"/>
              <a:buChar char="♣"/>
            </a:pPr>
            <a:r>
              <a:rPr lang="pl-PL" sz="2800" dirty="0" smtClean="0"/>
              <a:t> pobór krwi 450 ml (max do 12 min).</a:t>
            </a:r>
          </a:p>
          <a:p>
            <a:pPr lvl="0">
              <a:buFont typeface="Times New Roman" pitchFamily="18" charset="0"/>
              <a:buChar char="♣"/>
            </a:pPr>
            <a:r>
              <a:rPr lang="pl-PL" sz="2800" dirty="0" smtClean="0"/>
              <a:t> regeneracja sił - pozostanie na miejscu bez wykonywania </a:t>
            </a:r>
          </a:p>
          <a:p>
            <a:pPr lvl="0"/>
            <a:r>
              <a:rPr lang="pl-PL" sz="2800" dirty="0" smtClean="0"/>
              <a:t>    gwałtownych ruchów (krótki odpoczynek),</a:t>
            </a:r>
          </a:p>
          <a:p>
            <a:pPr lvl="0">
              <a:buFont typeface="Times New Roman" pitchFamily="18" charset="0"/>
              <a:buChar char="♣"/>
            </a:pPr>
            <a:r>
              <a:rPr lang="pl-PL" sz="2800" dirty="0" smtClean="0"/>
              <a:t> odbiór ekwiwalentu kalorycznego,</a:t>
            </a:r>
          </a:p>
          <a:p>
            <a:pPr lvl="0">
              <a:buFont typeface="Times New Roman" pitchFamily="18" charset="0"/>
              <a:buChar char="♣"/>
            </a:pPr>
            <a:r>
              <a:rPr lang="pl-PL" sz="2800" dirty="0" smtClean="0"/>
              <a:t> i Ogromna Satysfakcja!</a:t>
            </a:r>
            <a:endParaRPr lang="pl-PL" sz="2800" dirty="0"/>
          </a:p>
        </p:txBody>
      </p:sp>
      <p:sp>
        <p:nvSpPr>
          <p:cNvPr id="8" name="Prostokąt 7"/>
          <p:cNvSpPr/>
          <p:nvPr/>
        </p:nvSpPr>
        <p:spPr>
          <a:xfrm>
            <a:off x="0" y="428604"/>
            <a:ext cx="12188825" cy="1357322"/>
          </a:xfrm>
          <a:prstGeom prst="rect">
            <a:avLst/>
          </a:prstGeom>
          <a:solidFill>
            <a:schemeClr val="bg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Tytuł 12"/>
          <p:cNvSpPr>
            <a:spLocks noGrp="1"/>
          </p:cNvSpPr>
          <p:nvPr>
            <p:ph type="title"/>
          </p:nvPr>
        </p:nvSpPr>
        <p:spPr>
          <a:xfrm>
            <a:off x="0" y="500042"/>
            <a:ext cx="12188825" cy="1285884"/>
          </a:xfrm>
        </p:spPr>
        <p:txBody>
          <a:bodyPr rtlCol="0" anchor="ctr">
            <a:normAutofit/>
          </a:bodyPr>
          <a:lstStyle/>
          <a:p>
            <a:pPr algn="ctr" rtl="0"/>
            <a:r>
              <a:rPr lang="pl" sz="4400" dirty="0" smtClean="0"/>
              <a:t>DROGa dawcy</a:t>
            </a:r>
            <a:endParaRPr lang="en-US" sz="4400" dirty="0"/>
          </a:p>
        </p:txBody>
      </p:sp>
    </p:spTree>
    <p:extLst>
      <p:ext uri="{BB962C8B-B14F-4D97-AF65-F5344CB8AC3E}">
        <p14:creationId xmlns="" xmlns:p14="http://schemas.microsoft.com/office/powerpoint/2010/main" val="179521973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e tekstowe 6"/>
          <p:cNvSpPr txBox="1"/>
          <p:nvPr/>
        </p:nvSpPr>
        <p:spPr>
          <a:xfrm>
            <a:off x="879438" y="2108666"/>
            <a:ext cx="10501386" cy="3539430"/>
          </a:xfrm>
          <a:prstGeom prst="rect">
            <a:avLst/>
          </a:prstGeom>
          <a:noFill/>
        </p:spPr>
        <p:txBody>
          <a:bodyPr wrap="square" rtlCol="0">
            <a:spAutoFit/>
          </a:bodyPr>
          <a:lstStyle/>
          <a:p>
            <a:pPr lvl="0">
              <a:lnSpc>
                <a:spcPct val="150000"/>
              </a:lnSpc>
              <a:buFont typeface="Times New Roman" pitchFamily="18" charset="0"/>
              <a:buChar char="♣"/>
            </a:pPr>
            <a:r>
              <a:rPr lang="pl-PL" sz="2800" dirty="0" smtClean="0"/>
              <a:t> dzień wolny od pracy i nauki,</a:t>
            </a:r>
          </a:p>
          <a:p>
            <a:pPr lvl="0">
              <a:buFont typeface="Times New Roman" pitchFamily="18" charset="0"/>
              <a:buChar char="♣"/>
            </a:pPr>
            <a:r>
              <a:rPr lang="pl-PL" sz="2800" dirty="0" smtClean="0"/>
              <a:t> w uzasadnionych przypadkach zwrot kosztów podróży do </a:t>
            </a:r>
          </a:p>
          <a:p>
            <a:pPr lvl="0"/>
            <a:r>
              <a:rPr lang="pl-PL" sz="2800" dirty="0" smtClean="0"/>
              <a:t>    najbliższej placówki Służby Krwi,</a:t>
            </a:r>
          </a:p>
          <a:p>
            <a:pPr lvl="0">
              <a:lnSpc>
                <a:spcPct val="150000"/>
              </a:lnSpc>
              <a:buFont typeface="Times New Roman" pitchFamily="18" charset="0"/>
              <a:buChar char="♣"/>
            </a:pPr>
            <a:r>
              <a:rPr lang="pl-PL" sz="2800" dirty="0" smtClean="0"/>
              <a:t> ekwiwalent energetyczny (np. czekolady),</a:t>
            </a:r>
          </a:p>
          <a:p>
            <a:pPr lvl="0">
              <a:lnSpc>
                <a:spcPct val="150000"/>
              </a:lnSpc>
              <a:buFont typeface="Times New Roman" pitchFamily="18" charset="0"/>
              <a:buChar char="♣"/>
            </a:pPr>
            <a:r>
              <a:rPr lang="pl-PL" sz="2800" dirty="0" smtClean="0"/>
              <a:t> wyniki badań wykonane z Twojej krwi,</a:t>
            </a:r>
          </a:p>
          <a:p>
            <a:pPr lvl="0">
              <a:lnSpc>
                <a:spcPct val="150000"/>
              </a:lnSpc>
              <a:buFont typeface="Times New Roman" pitchFamily="18" charset="0"/>
              <a:buChar char="♣"/>
            </a:pPr>
            <a:r>
              <a:rPr lang="pl-PL" sz="2800" dirty="0" smtClean="0"/>
              <a:t> odliczenie rocznej darowizny krwi od podstawy opodatkowania.</a:t>
            </a:r>
            <a:endParaRPr lang="pl-PL" sz="2800" dirty="0"/>
          </a:p>
        </p:txBody>
      </p:sp>
      <p:sp>
        <p:nvSpPr>
          <p:cNvPr id="8" name="Prostokąt 7"/>
          <p:cNvSpPr/>
          <p:nvPr/>
        </p:nvSpPr>
        <p:spPr>
          <a:xfrm>
            <a:off x="0" y="428604"/>
            <a:ext cx="12188825" cy="1357322"/>
          </a:xfrm>
          <a:prstGeom prst="rect">
            <a:avLst/>
          </a:prstGeom>
          <a:solidFill>
            <a:schemeClr val="bg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Tytuł 12"/>
          <p:cNvSpPr>
            <a:spLocks noGrp="1"/>
          </p:cNvSpPr>
          <p:nvPr>
            <p:ph type="title"/>
          </p:nvPr>
        </p:nvSpPr>
        <p:spPr>
          <a:xfrm>
            <a:off x="0" y="500042"/>
            <a:ext cx="12188825" cy="1285884"/>
          </a:xfrm>
        </p:spPr>
        <p:txBody>
          <a:bodyPr rtlCol="0" anchor="ctr">
            <a:normAutofit/>
          </a:bodyPr>
          <a:lstStyle/>
          <a:p>
            <a:pPr algn="ctr" rtl="0"/>
            <a:r>
              <a:rPr lang="pl-PL" sz="4400" dirty="0" smtClean="0"/>
              <a:t>P</a:t>
            </a:r>
            <a:r>
              <a:rPr lang="pl" sz="4400" dirty="0" smtClean="0"/>
              <a:t>o oddaniu krwi przysługuje</a:t>
            </a:r>
            <a:endParaRPr lang="en-US" sz="4400" dirty="0"/>
          </a:p>
        </p:txBody>
      </p:sp>
    </p:spTree>
    <p:extLst>
      <p:ext uri="{BB962C8B-B14F-4D97-AF65-F5344CB8AC3E}">
        <p14:creationId xmlns="" xmlns:p14="http://schemas.microsoft.com/office/powerpoint/2010/main" val="179521973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e tekstowe 6"/>
          <p:cNvSpPr txBox="1"/>
          <p:nvPr/>
        </p:nvSpPr>
        <p:spPr>
          <a:xfrm>
            <a:off x="843719" y="1413064"/>
            <a:ext cx="10501386" cy="4031873"/>
          </a:xfrm>
          <a:prstGeom prst="rect">
            <a:avLst/>
          </a:prstGeom>
          <a:noFill/>
        </p:spPr>
        <p:txBody>
          <a:bodyPr wrap="square" rtlCol="0">
            <a:spAutoFit/>
          </a:bodyPr>
          <a:lstStyle/>
          <a:p>
            <a:pPr algn="ctr"/>
            <a:r>
              <a:rPr lang="pl-PL" sz="3200" dirty="0" smtClean="0"/>
              <a:t>Jeśli oddasz honorowo co najmniej 5 litrów krwi (kobiety) lub 6 litrów (mężczyźni) otrzymasz tytuł Zasłużonego Honorowego Dawcy Krwi. </a:t>
            </a:r>
          </a:p>
          <a:p>
            <a:pPr algn="ctr"/>
            <a:endParaRPr lang="pl-PL" sz="3200" dirty="0" smtClean="0"/>
          </a:p>
          <a:p>
            <a:pPr algn="ctr"/>
            <a:r>
              <a:rPr lang="pl-PL" sz="3200" dirty="0" smtClean="0"/>
              <a:t>Tytuł ten upoważnia do otrzymania bezpłatnych leków podstawowych i uzupełniających oraz do korzystania ze świadczeń opieki zdrowotnej i usług farmaceutycznych udzielanych w aptekach poza kolejnością.</a:t>
            </a:r>
            <a:endParaRPr lang="pl-PL" sz="3200" dirty="0"/>
          </a:p>
        </p:txBody>
      </p:sp>
    </p:spTree>
    <p:extLst>
      <p:ext uri="{BB962C8B-B14F-4D97-AF65-F5344CB8AC3E}">
        <p14:creationId xmlns="" xmlns:p14="http://schemas.microsoft.com/office/powerpoint/2010/main" val="179521973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e tekstowe 6"/>
          <p:cNvSpPr txBox="1"/>
          <p:nvPr/>
        </p:nvSpPr>
        <p:spPr>
          <a:xfrm>
            <a:off x="879438" y="2285992"/>
            <a:ext cx="10501386" cy="4154984"/>
          </a:xfrm>
          <a:prstGeom prst="rect">
            <a:avLst/>
          </a:prstGeom>
          <a:noFill/>
        </p:spPr>
        <p:txBody>
          <a:bodyPr wrap="square" rtlCol="0">
            <a:spAutoFit/>
          </a:bodyPr>
          <a:lstStyle/>
          <a:p>
            <a:pPr lvl="0">
              <a:buFont typeface="Times New Roman" pitchFamily="18" charset="0"/>
              <a:buChar char="♣"/>
            </a:pPr>
            <a:r>
              <a:rPr lang="pl-PL" dirty="0" smtClean="0"/>
              <a:t> w przypadku wystąpienia w ciągu 48 godzin od pobrania krwi jakichkolwiek objawów chorobowych, zawiadom telefonicznie właściwe </a:t>
            </a:r>
            <a:r>
              <a:rPr lang="pl-PL" dirty="0" err="1" smtClean="0"/>
              <a:t>RCKiK</a:t>
            </a:r>
            <a:r>
              <a:rPr lang="pl-PL" dirty="0" smtClean="0"/>
              <a:t> lub Oddział Terenowy,</a:t>
            </a:r>
          </a:p>
          <a:p>
            <a:pPr lvl="0"/>
            <a:endParaRPr lang="pl-PL" dirty="0" smtClean="0"/>
          </a:p>
          <a:p>
            <a:pPr lvl="0">
              <a:buFont typeface="Times New Roman" pitchFamily="18" charset="0"/>
              <a:buChar char="♣"/>
            </a:pPr>
            <a:r>
              <a:rPr lang="pl-PL" dirty="0" smtClean="0"/>
              <a:t> unikaj w tym dniu większego wysiłku fizycznego,</a:t>
            </a:r>
          </a:p>
          <a:p>
            <a:pPr lvl="0"/>
            <a:endParaRPr lang="pl-PL" dirty="0" smtClean="0"/>
          </a:p>
          <a:p>
            <a:pPr lvl="0">
              <a:buFont typeface="Times New Roman" pitchFamily="18" charset="0"/>
              <a:buChar char="♣"/>
            </a:pPr>
            <a:r>
              <a:rPr lang="pl-PL" dirty="0" smtClean="0"/>
              <a:t> jeśli poczujesz się słabo poinformuj o tym fakcie osobę z najbliższego otoczenia, powiedz, że oddawałeś krew i poproś o pomoc,</a:t>
            </a:r>
          </a:p>
          <a:p>
            <a:pPr lvl="0"/>
            <a:endParaRPr lang="pl-PL" dirty="0" smtClean="0"/>
          </a:p>
          <a:p>
            <a:pPr lvl="0">
              <a:buFont typeface="Times New Roman" pitchFamily="18" charset="0"/>
              <a:buChar char="♣"/>
            </a:pPr>
            <a:r>
              <a:rPr lang="pl-PL" dirty="0" smtClean="0"/>
              <a:t> najlepiej połóż się z nogami ułożonymi wyżej lub z głową między kolanami, kilka razy głęboko zakasłaj, rozluźnij odzież.</a:t>
            </a:r>
            <a:endParaRPr lang="pl-PL" dirty="0"/>
          </a:p>
        </p:txBody>
      </p:sp>
      <p:sp>
        <p:nvSpPr>
          <p:cNvPr id="8" name="Prostokąt 7"/>
          <p:cNvSpPr/>
          <p:nvPr/>
        </p:nvSpPr>
        <p:spPr>
          <a:xfrm>
            <a:off x="0" y="428604"/>
            <a:ext cx="12188825" cy="1357322"/>
          </a:xfrm>
          <a:prstGeom prst="rect">
            <a:avLst/>
          </a:prstGeom>
          <a:solidFill>
            <a:schemeClr val="bg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Tytuł 12"/>
          <p:cNvSpPr>
            <a:spLocks noGrp="1"/>
          </p:cNvSpPr>
          <p:nvPr>
            <p:ph type="title"/>
          </p:nvPr>
        </p:nvSpPr>
        <p:spPr>
          <a:xfrm>
            <a:off x="0" y="500042"/>
            <a:ext cx="12188825" cy="1285884"/>
          </a:xfrm>
        </p:spPr>
        <p:txBody>
          <a:bodyPr rtlCol="0" anchor="ctr">
            <a:normAutofit/>
          </a:bodyPr>
          <a:lstStyle/>
          <a:p>
            <a:pPr algn="ctr" rtl="0"/>
            <a:r>
              <a:rPr lang="pl-PL" sz="4400" dirty="0" smtClean="0"/>
              <a:t>Po oddaniu krwi</a:t>
            </a:r>
            <a:endParaRPr lang="en-US" sz="4400" dirty="0"/>
          </a:p>
        </p:txBody>
      </p:sp>
    </p:spTree>
    <p:extLst>
      <p:ext uri="{BB962C8B-B14F-4D97-AF65-F5344CB8AC3E}">
        <p14:creationId xmlns="" xmlns:p14="http://schemas.microsoft.com/office/powerpoint/2010/main" val="179521973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593686" y="1785926"/>
            <a:ext cx="11072890" cy="3416320"/>
          </a:xfrm>
          <a:prstGeom prst="rect">
            <a:avLst/>
          </a:prstGeom>
        </p:spPr>
        <p:txBody>
          <a:bodyPr wrap="square">
            <a:spAutoFit/>
          </a:bodyPr>
          <a:lstStyle/>
          <a:p>
            <a:pPr algn="ctr">
              <a:lnSpc>
                <a:spcPct val="90000"/>
              </a:lnSpc>
            </a:pPr>
            <a:r>
              <a:rPr lang="pl-PL" sz="4000" dirty="0" smtClean="0"/>
              <a:t>Młodzi naukowcy z Wydziału Inżynierii Chemicznej i Procesowej Politechniki Warszawskiej stworzyli </a:t>
            </a:r>
            <a:r>
              <a:rPr lang="pl-PL" sz="4000" dirty="0" smtClean="0"/>
              <a:t>substancję podobną do krwi. </a:t>
            </a:r>
            <a:r>
              <a:rPr lang="pl-PL" sz="4000" dirty="0" smtClean="0"/>
              <a:t>Ma kolor mleka, konsystencję zawiesiny, nie ma żadnego zapachu. </a:t>
            </a:r>
            <a:r>
              <a:rPr lang="pl-PL" sz="4000" dirty="0" smtClean="0"/>
              <a:t>Zupełnie nie </a:t>
            </a:r>
            <a:r>
              <a:rPr lang="pl-PL" sz="4000" dirty="0" smtClean="0"/>
              <a:t>przypomina </a:t>
            </a:r>
            <a:r>
              <a:rPr lang="pl-PL" sz="4000" dirty="0" smtClean="0"/>
              <a:t>pierwowzoru.</a:t>
            </a:r>
            <a:endParaRPr lang="pl-PL" sz="40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593686" y="1000108"/>
            <a:ext cx="11072890" cy="5078313"/>
          </a:xfrm>
          <a:prstGeom prst="rect">
            <a:avLst/>
          </a:prstGeom>
        </p:spPr>
        <p:txBody>
          <a:bodyPr wrap="square">
            <a:spAutoFit/>
          </a:bodyPr>
          <a:lstStyle/>
          <a:p>
            <a:pPr algn="ctr">
              <a:lnSpc>
                <a:spcPct val="90000"/>
              </a:lnSpc>
            </a:pPr>
            <a:r>
              <a:rPr lang="pl-PL" sz="4000" dirty="0" smtClean="0"/>
              <a:t>Zawiesina ma jednak zdolność transportowania cząstek tlenu oraz dwutlenku węgla. Zastępuje więc erytrocyty – czerwone krwinki, które w normalnych warunkach są za to odpowiedzialne. Sztuczna krew nie zastąpi prawdziwej we wszystkich funkcjach, ale w sytuacjach awaryjnych może zasilać organizm w tlen i odbierać dwutlenek węgla. Skład substancji jest oparty na </a:t>
            </a:r>
            <a:r>
              <a:rPr lang="pl-PL" sz="4000" dirty="0" err="1" smtClean="0"/>
              <a:t>perfluorowęglach</a:t>
            </a:r>
            <a:r>
              <a:rPr lang="pl-PL" sz="4000" dirty="0" smtClean="0"/>
              <a:t> (PFC).</a:t>
            </a:r>
            <a:endParaRPr lang="pl-PL" sz="40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593686" y="385963"/>
            <a:ext cx="11072890" cy="6186309"/>
          </a:xfrm>
          <a:prstGeom prst="rect">
            <a:avLst/>
          </a:prstGeom>
        </p:spPr>
        <p:txBody>
          <a:bodyPr wrap="square">
            <a:spAutoFit/>
          </a:bodyPr>
          <a:lstStyle/>
          <a:p>
            <a:pPr algn="ctr">
              <a:lnSpc>
                <a:spcPct val="90000"/>
              </a:lnSpc>
            </a:pPr>
            <a:r>
              <a:rPr lang="pl-PL" sz="4000" dirty="0" smtClean="0"/>
              <a:t>Może być przetaczana praktycznie każdemu pacjentowi – nie ma grupy, jest uniwersalna. Jest też produktem sztucznym, można ją produkować w fabryce. Co ciekawe, da się ją liofilizować – czyli wysuszyć i zredukować do roli proszku, który następnie wystarczy zalać wyjałowioną wodą. Termin przydatności sztucznej krwi może wynosić nawet 2 lata. Tymczasem ta prawdziwa już po trzech tygodniach przechowywania zaczyna tracić swoje właściwości przenoszenia tlenu, po sześciu – nadaje się do wyrzucenia.</a:t>
            </a:r>
            <a:endParaRPr lang="pl-PL" sz="40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593686" y="385963"/>
            <a:ext cx="11072890" cy="6186309"/>
          </a:xfrm>
          <a:prstGeom prst="rect">
            <a:avLst/>
          </a:prstGeom>
        </p:spPr>
        <p:txBody>
          <a:bodyPr wrap="square">
            <a:spAutoFit/>
          </a:bodyPr>
          <a:lstStyle/>
          <a:p>
            <a:pPr algn="ctr">
              <a:lnSpc>
                <a:spcPct val="90000"/>
              </a:lnSpc>
            </a:pPr>
            <a:r>
              <a:rPr lang="pl-PL" sz="4000" dirty="0" smtClean="0"/>
              <a:t>Zespół zajmujący się sztuczną krwią tworzy pięć osób: prof. Tomasz Ciach, Agata Stefanek, Kamil Kopeć, Magdalena </a:t>
            </a:r>
            <a:r>
              <a:rPr lang="pl-PL" sz="4000" dirty="0" err="1" smtClean="0"/>
              <a:t>Dresler</a:t>
            </a:r>
            <a:r>
              <a:rPr lang="pl-PL" sz="4000" dirty="0" smtClean="0"/>
              <a:t> i Joanna </a:t>
            </a:r>
            <a:r>
              <a:rPr lang="pl-PL" sz="4000" dirty="0" err="1" smtClean="0"/>
              <a:t>Graffstein</a:t>
            </a:r>
            <a:r>
              <a:rPr lang="pl-PL" sz="4000" dirty="0" smtClean="0"/>
              <a:t>. Prof. Ciach prowadzi badania na pograniczu inżynierii, </a:t>
            </a:r>
            <a:r>
              <a:rPr lang="pl-PL" sz="4000" dirty="0" err="1" smtClean="0"/>
              <a:t>inżynierii</a:t>
            </a:r>
            <a:r>
              <a:rPr lang="pl-PL" sz="4000" dirty="0" smtClean="0"/>
              <a:t> chemicznej i chemii i biologii medycyny, w ścisłej współpracy z lekarzami. Mówi, że to oni dostarczają mu problemów, on próbuje je jedynie rozwiązać. Prof. Ciach wcześniej opatentował m.in. </a:t>
            </a:r>
            <a:r>
              <a:rPr lang="pl-PL" sz="4000" dirty="0" err="1" smtClean="0"/>
              <a:t>biofunkcjonalne</a:t>
            </a:r>
            <a:r>
              <a:rPr lang="pl-PL" sz="4000" dirty="0" smtClean="0"/>
              <a:t> pokrycia cewników i </a:t>
            </a:r>
            <a:r>
              <a:rPr lang="pl-PL" sz="4000" dirty="0" err="1" smtClean="0"/>
              <a:t>stentów</a:t>
            </a:r>
            <a:r>
              <a:rPr lang="pl-PL" sz="4000" dirty="0" smtClean="0"/>
              <a:t> (antybakteryjne czy wydzielające leki). </a:t>
            </a:r>
            <a:endParaRPr lang="pl-PL" sz="40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593686" y="385963"/>
            <a:ext cx="11072890" cy="6186309"/>
          </a:xfrm>
          <a:prstGeom prst="rect">
            <a:avLst/>
          </a:prstGeom>
        </p:spPr>
        <p:txBody>
          <a:bodyPr wrap="square">
            <a:spAutoFit/>
          </a:bodyPr>
          <a:lstStyle/>
          <a:p>
            <a:pPr algn="ctr">
              <a:lnSpc>
                <a:spcPct val="90000"/>
              </a:lnSpc>
            </a:pPr>
            <a:r>
              <a:rPr lang="pl-PL" sz="4000" dirty="0" smtClean="0"/>
              <a:t>Wynalazek spełnia najważniejszą funkcję krwi – przenosi tlen i dwutlenek węgla. Naturalne krwinki mają ok. 7 mikrometrów średnicy, syntetyczne – 5. Hemoglobina, czyli białko zawarte w erytrocytach, wiąże tlen przy pomocy jonu żelaza zawartego w cząsteczce hemu, w substytucie krwi tlen rozpuszcza się fizycznie, nie jest połączony wiązaniami chemicznymi z nośnikiem. Okazało się, że jest to rozwiązanie skuteczniejsze – zawiesina z Politechniki transportuje więcej tlenu niż prawdziwa krew.</a:t>
            </a:r>
            <a:endParaRPr lang="pl-PL" sz="40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0" y="1905002"/>
            <a:ext cx="12188825" cy="2147926"/>
          </a:xfrm>
        </p:spPr>
        <p:txBody>
          <a:bodyPr/>
          <a:lstStyle/>
          <a:p>
            <a:r>
              <a:rPr lang="pl-PL" dirty="0" smtClean="0"/>
              <a:t>KILKA RAD NA TEMAT ODDAWANIA KRWI</a:t>
            </a:r>
            <a:endParaRPr lang="pl-PL"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593686" y="1655754"/>
            <a:ext cx="11072890" cy="3416320"/>
          </a:xfrm>
          <a:prstGeom prst="rect">
            <a:avLst/>
          </a:prstGeom>
        </p:spPr>
        <p:txBody>
          <a:bodyPr wrap="square">
            <a:spAutoFit/>
          </a:bodyPr>
          <a:lstStyle/>
          <a:p>
            <a:pPr algn="ctr">
              <a:lnSpc>
                <a:spcPct val="90000"/>
              </a:lnSpc>
            </a:pPr>
            <a:r>
              <a:rPr lang="pl-PL" sz="4000" dirty="0" smtClean="0"/>
              <a:t>Kolejną jej zaletą jest możliwość szybkiego podania każdemu pacjentowi – np. z silnym krwawieniem po wypadku. Dzięki temu jego własna krew zyskuje sprzymierzeńca w podtrzymywaniu funkcji organizmu a także produkcji krwinek. </a:t>
            </a:r>
            <a:endParaRPr lang="pl-PL" sz="40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593686" y="1655754"/>
            <a:ext cx="11072890" cy="3416320"/>
          </a:xfrm>
          <a:prstGeom prst="rect">
            <a:avLst/>
          </a:prstGeom>
        </p:spPr>
        <p:txBody>
          <a:bodyPr wrap="square">
            <a:spAutoFit/>
          </a:bodyPr>
          <a:lstStyle/>
          <a:p>
            <a:pPr algn="ctr">
              <a:lnSpc>
                <a:spcPct val="90000"/>
              </a:lnSpc>
            </a:pPr>
            <a:r>
              <a:rPr lang="pl-PL" sz="4000" dirty="0" smtClean="0"/>
              <a:t>Prawdopodobnie będzie się też świetnie nadawać do przechowywania i transportu organów do przeszczepu. Dziś maksymalny czas na dowiezienie serca do dawcy to od 4 do 6 godzin, nerki – 30 – 40 godzin. Sztuczna krew może pozwolić przesunąć te granice dużo dalej.</a:t>
            </a:r>
            <a:endParaRPr lang="pl-PL" sz="40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593686" y="357166"/>
            <a:ext cx="11072890" cy="6186309"/>
          </a:xfrm>
          <a:prstGeom prst="rect">
            <a:avLst/>
          </a:prstGeom>
        </p:spPr>
        <p:txBody>
          <a:bodyPr wrap="square">
            <a:spAutoFit/>
          </a:bodyPr>
          <a:lstStyle/>
          <a:p>
            <a:pPr algn="ctr">
              <a:lnSpc>
                <a:spcPct val="90000"/>
              </a:lnSpc>
            </a:pPr>
            <a:r>
              <a:rPr lang="pl-PL" sz="4000" dirty="0" smtClean="0"/>
              <a:t>Czy to oznacza, że niedługo będziemy mogli zastąpić naszą krew wytworzoną w laboratorium cieczą? Jeśli nawet, to nieprędko. Wynalazek naszych naukowców ma jedynie wspomagać medycynę w różnych przypadkach. Sztuczne krwinki są tak zaprojektowane, że ulegają biodegradacji po kilku tygodniach. Poza tym zespół pod kierownictwem prof. Ciacha prowadzi odpowiednie testy na zwierzętach, potem przyjdzie czas na dokładne sprawdzenie jak sztuczna krew sprawdza się u ludzi. </a:t>
            </a:r>
            <a:endParaRPr lang="pl-PL" sz="40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399133" y="428604"/>
            <a:ext cx="5481757" cy="1214446"/>
          </a:xfrm>
        </p:spPr>
        <p:txBody>
          <a:bodyPr>
            <a:normAutofit/>
          </a:bodyPr>
          <a:lstStyle/>
          <a:p>
            <a:r>
              <a:rPr lang="pl" sz="4000" dirty="0" smtClean="0"/>
              <a:t>KRWI NIE MOŻNA WYPRODUKOWAĆ</a:t>
            </a:r>
            <a:endParaRPr lang="pl-PL" sz="4000" dirty="0"/>
          </a:p>
        </p:txBody>
      </p:sp>
      <p:pic>
        <p:nvPicPr>
          <p:cNvPr id="9" name="Symbol zastępczy obrazu 8" descr="ORGANIZM.jpg"/>
          <p:cNvPicPr>
            <a:picLocks noGrp="1" noChangeAspect="1"/>
          </p:cNvPicPr>
          <p:nvPr>
            <p:ph type="pic" idx="1"/>
          </p:nvPr>
        </p:nvPicPr>
        <p:blipFill>
          <a:blip r:embed="rId2"/>
          <a:srcRect l="17516" r="17516"/>
          <a:stretch>
            <a:fillRect/>
          </a:stretch>
        </p:blipFill>
        <p:spPr>
          <a:xfrm>
            <a:off x="0" y="0"/>
            <a:ext cx="6094412" cy="6858000"/>
          </a:xfrm>
        </p:spPr>
      </p:pic>
      <p:cxnSp>
        <p:nvCxnSpPr>
          <p:cNvPr id="5" name="Łącznik prosty 4"/>
          <p:cNvCxnSpPr/>
          <p:nvPr/>
        </p:nvCxnSpPr>
        <p:spPr>
          <a:xfrm>
            <a:off x="6308726" y="1643050"/>
            <a:ext cx="5429288" cy="1588"/>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Prostokąt 7"/>
          <p:cNvSpPr/>
          <p:nvPr/>
        </p:nvSpPr>
        <p:spPr>
          <a:xfrm>
            <a:off x="6451602" y="2071678"/>
            <a:ext cx="5378445" cy="3083921"/>
          </a:xfrm>
          <a:prstGeom prst="rect">
            <a:avLst/>
          </a:prstGeom>
        </p:spPr>
        <p:txBody>
          <a:bodyPr wrap="square">
            <a:spAutoFit/>
          </a:bodyPr>
          <a:lstStyle/>
          <a:p>
            <a:pPr>
              <a:lnSpc>
                <a:spcPct val="90000"/>
              </a:lnSpc>
            </a:pPr>
            <a:r>
              <a:rPr lang="pl-PL" dirty="0" smtClean="0"/>
              <a:t>Krew jest tak cenna, gdyż nauka nie zna sposobu na jej laboratoryjne pozyskanie. </a:t>
            </a:r>
          </a:p>
          <a:p>
            <a:pPr>
              <a:lnSpc>
                <a:spcPct val="90000"/>
              </a:lnSpc>
            </a:pPr>
            <a:endParaRPr lang="pl-PL" dirty="0" smtClean="0"/>
          </a:p>
          <a:p>
            <a:pPr>
              <a:lnSpc>
                <a:spcPct val="90000"/>
              </a:lnSpc>
            </a:pPr>
            <a:r>
              <a:rPr lang="pl-PL" dirty="0" smtClean="0"/>
              <a:t>Jedyną fabryką krwi jest ludzki organizm. </a:t>
            </a:r>
          </a:p>
          <a:p>
            <a:pPr>
              <a:lnSpc>
                <a:spcPct val="90000"/>
              </a:lnSpc>
            </a:pPr>
            <a:endParaRPr lang="pl-PL" dirty="0" smtClean="0"/>
          </a:p>
          <a:p>
            <a:pPr>
              <a:lnSpc>
                <a:spcPct val="90000"/>
              </a:lnSpc>
            </a:pPr>
            <a:r>
              <a:rPr lang="pl-PL" dirty="0" smtClean="0"/>
              <a:t>Każda grupa krwi jest jednakowo cenna.</a:t>
            </a:r>
            <a:endParaRPr lang="pl-PL"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399133" y="428604"/>
            <a:ext cx="5481757" cy="1214446"/>
          </a:xfrm>
        </p:spPr>
        <p:txBody>
          <a:bodyPr>
            <a:normAutofit/>
          </a:bodyPr>
          <a:lstStyle/>
          <a:p>
            <a:r>
              <a:rPr lang="pl" sz="4000" dirty="0" smtClean="0"/>
              <a:t>ODDAWANIE KRWI JEST BEZPIECZNE</a:t>
            </a:r>
            <a:endParaRPr lang="pl-PL" sz="4000" dirty="0"/>
          </a:p>
        </p:txBody>
      </p:sp>
      <p:cxnSp>
        <p:nvCxnSpPr>
          <p:cNvPr id="5" name="Łącznik prosty 4"/>
          <p:cNvCxnSpPr/>
          <p:nvPr/>
        </p:nvCxnSpPr>
        <p:spPr>
          <a:xfrm>
            <a:off x="6308726" y="1643050"/>
            <a:ext cx="5429288" cy="1588"/>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Prostokąt 7"/>
          <p:cNvSpPr/>
          <p:nvPr/>
        </p:nvSpPr>
        <p:spPr>
          <a:xfrm>
            <a:off x="6451602" y="2071678"/>
            <a:ext cx="5378445" cy="2086725"/>
          </a:xfrm>
          <a:prstGeom prst="rect">
            <a:avLst/>
          </a:prstGeom>
        </p:spPr>
        <p:txBody>
          <a:bodyPr wrap="square">
            <a:spAutoFit/>
          </a:bodyPr>
          <a:lstStyle/>
          <a:p>
            <a:pPr>
              <a:lnSpc>
                <a:spcPct val="90000"/>
              </a:lnSpc>
            </a:pPr>
            <a:r>
              <a:rPr lang="pl-PL" dirty="0" smtClean="0"/>
              <a:t>Krew jest pobierana przy użyciu sprzętu jednorazowego użytku, przez profesjonalny personel medyczny, w sterylnych warunkach.</a:t>
            </a:r>
          </a:p>
          <a:p>
            <a:pPr>
              <a:lnSpc>
                <a:spcPct val="90000"/>
              </a:lnSpc>
            </a:pPr>
            <a:endParaRPr lang="pl-PL" dirty="0" smtClean="0"/>
          </a:p>
          <a:p>
            <a:pPr>
              <a:lnSpc>
                <a:spcPct val="90000"/>
              </a:lnSpc>
            </a:pPr>
            <a:r>
              <a:rPr lang="pl-PL" dirty="0" smtClean="0"/>
              <a:t>Oddając krew niczym nie ryzykujesz.</a:t>
            </a:r>
            <a:endParaRPr lang="pl-PL" dirty="0"/>
          </a:p>
        </p:txBody>
      </p:sp>
      <p:pic>
        <p:nvPicPr>
          <p:cNvPr id="7" name="Symbol zastępczy obrazu 6" descr="ODDAWANIE KRWI.jpg"/>
          <p:cNvPicPr>
            <a:picLocks noGrp="1" noChangeAspect="1"/>
          </p:cNvPicPr>
          <p:nvPr>
            <p:ph type="pic" idx="1"/>
          </p:nvPr>
        </p:nvPicPr>
        <p:blipFill>
          <a:blip r:embed="rId2"/>
          <a:srcRect l="21202" r="21202"/>
          <a:stretch>
            <a:fillRect/>
          </a:stretch>
        </p:blipFill>
        <p:spPr>
          <a:xfrm>
            <a:off x="0" y="0"/>
            <a:ext cx="6094412" cy="6858000"/>
          </a:xfrm>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399133" y="500042"/>
            <a:ext cx="5338881" cy="2571768"/>
          </a:xfrm>
        </p:spPr>
        <p:txBody>
          <a:bodyPr>
            <a:noAutofit/>
          </a:bodyPr>
          <a:lstStyle/>
          <a:p>
            <a:r>
              <a:rPr lang="pl" sz="4000" dirty="0" smtClean="0"/>
              <a:t>ODDANIE JEDNEJ JEDNOSTKI KRWI </a:t>
            </a:r>
            <a:br>
              <a:rPr lang="pl" sz="4000" dirty="0" smtClean="0"/>
            </a:br>
            <a:r>
              <a:rPr lang="pl" sz="4000" dirty="0" smtClean="0"/>
              <a:t>JEST OBOJĘTNE DLA ZDROWIA </a:t>
            </a:r>
            <a:r>
              <a:rPr lang="pl-PL" sz="4000" dirty="0" smtClean="0"/>
              <a:t>Dorosłego</a:t>
            </a:r>
            <a:r>
              <a:rPr lang="pl" sz="4000" dirty="0" smtClean="0"/>
              <a:t> CZŁOWIEKA</a:t>
            </a:r>
            <a:endParaRPr lang="pl-PL" sz="4000" dirty="0"/>
          </a:p>
        </p:txBody>
      </p:sp>
      <p:cxnSp>
        <p:nvCxnSpPr>
          <p:cNvPr id="5" name="Łącznik prosty 4"/>
          <p:cNvCxnSpPr/>
          <p:nvPr/>
        </p:nvCxnSpPr>
        <p:spPr>
          <a:xfrm>
            <a:off x="6308726" y="3000372"/>
            <a:ext cx="5429288" cy="1588"/>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Prostokąt 7"/>
          <p:cNvSpPr/>
          <p:nvPr/>
        </p:nvSpPr>
        <p:spPr>
          <a:xfrm>
            <a:off x="6451602" y="3500438"/>
            <a:ext cx="5378445" cy="1754326"/>
          </a:xfrm>
          <a:prstGeom prst="rect">
            <a:avLst/>
          </a:prstGeom>
        </p:spPr>
        <p:txBody>
          <a:bodyPr wrap="square">
            <a:spAutoFit/>
          </a:bodyPr>
          <a:lstStyle/>
          <a:p>
            <a:pPr>
              <a:lnSpc>
                <a:spcPct val="90000"/>
              </a:lnSpc>
            </a:pPr>
            <a:r>
              <a:rPr lang="pl-PL" dirty="0" smtClean="0"/>
              <a:t>Jednorazowo jest pobierane jedynie 450 ml krwi. Już po 2-3 godzinach ilość krwi w organizmie się wyrównuje. Oddanie krwi nie powoduje żadnych skutków ubocznych. </a:t>
            </a:r>
            <a:endParaRPr lang="pl-PL" dirty="0"/>
          </a:p>
        </p:txBody>
      </p:sp>
      <p:pic>
        <p:nvPicPr>
          <p:cNvPr id="9" name="Symbol zastępczy obrazu 8" descr="JEDNOSTKA.jpg"/>
          <p:cNvPicPr>
            <a:picLocks noGrp="1" noChangeAspect="1"/>
          </p:cNvPicPr>
          <p:nvPr>
            <p:ph type="pic" idx="1"/>
          </p:nvPr>
        </p:nvPicPr>
        <p:blipFill>
          <a:blip r:embed="rId2"/>
          <a:srcRect l="17393" r="17393"/>
          <a:stretch>
            <a:fillRect/>
          </a:stretch>
        </p:blipFill>
        <p:spPr>
          <a:xfrm>
            <a:off x="0" y="0"/>
            <a:ext cx="6094412" cy="6858000"/>
          </a:xfrm>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399133" y="1000108"/>
            <a:ext cx="5338881" cy="2571768"/>
          </a:xfrm>
        </p:spPr>
        <p:txBody>
          <a:bodyPr>
            <a:noAutofit/>
          </a:bodyPr>
          <a:lstStyle/>
          <a:p>
            <a:r>
              <a:rPr lang="pl-PL" sz="4000" dirty="0" smtClean="0"/>
              <a:t>NIE TRZEBA ZNAĆ SWOJEJ GRUPY KRWI ANI WYKONYWAĆ SPECJALISTYCZNYCH BADAŃ NA WŁASNĄ RĘKĘ</a:t>
            </a:r>
            <a:endParaRPr lang="pl-PL" sz="4000" dirty="0"/>
          </a:p>
        </p:txBody>
      </p:sp>
      <p:cxnSp>
        <p:nvCxnSpPr>
          <p:cNvPr id="5" name="Łącznik prosty 4"/>
          <p:cNvCxnSpPr/>
          <p:nvPr/>
        </p:nvCxnSpPr>
        <p:spPr>
          <a:xfrm>
            <a:off x="6308726" y="3570288"/>
            <a:ext cx="5429288" cy="1588"/>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Prostokąt 7"/>
          <p:cNvSpPr/>
          <p:nvPr/>
        </p:nvSpPr>
        <p:spPr>
          <a:xfrm>
            <a:off x="6451602" y="3857628"/>
            <a:ext cx="5378445" cy="2751522"/>
          </a:xfrm>
          <a:prstGeom prst="rect">
            <a:avLst/>
          </a:prstGeom>
        </p:spPr>
        <p:txBody>
          <a:bodyPr wrap="square">
            <a:spAutoFit/>
          </a:bodyPr>
          <a:lstStyle/>
          <a:p>
            <a:pPr>
              <a:lnSpc>
                <a:spcPct val="90000"/>
              </a:lnSpc>
            </a:pPr>
            <a:r>
              <a:rPr lang="pl-PL" dirty="0" smtClean="0"/>
              <a:t>Każdy, kto chce oddać krew, jest najpierw poddawany medycznej kontroli stanu zdrowia. Większość z nas to potencjalni dawcy krwi. Istnieją jednak pewne ograniczenia, np. wiekowe [krwiodawcą może być osoba w wieku 18-65 lat] i medyczne [choroby, przyjmowane leki lub inne]</a:t>
            </a:r>
            <a:endParaRPr lang="pl-PL" dirty="0"/>
          </a:p>
        </p:txBody>
      </p:sp>
      <p:pic>
        <p:nvPicPr>
          <p:cNvPr id="7" name="Symbol zastępczy obrazu 6" descr="BADANIA.jpg"/>
          <p:cNvPicPr>
            <a:picLocks noGrp="1" noChangeAspect="1"/>
          </p:cNvPicPr>
          <p:nvPr>
            <p:ph type="pic" idx="1"/>
          </p:nvPr>
        </p:nvPicPr>
        <p:blipFill>
          <a:blip r:embed="rId2"/>
          <a:srcRect l="21154" r="21154"/>
          <a:stretch>
            <a:fillRect/>
          </a:stretch>
        </p:blipFill>
        <p:spPr>
          <a:xfrm>
            <a:off x="0" y="0"/>
            <a:ext cx="6094412" cy="6858000"/>
          </a:xfrm>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399133" y="428604"/>
            <a:ext cx="5481757" cy="1214446"/>
          </a:xfrm>
        </p:spPr>
        <p:txBody>
          <a:bodyPr>
            <a:normAutofit/>
          </a:bodyPr>
          <a:lstStyle/>
          <a:p>
            <a:r>
              <a:rPr lang="pl" sz="4000" dirty="0" smtClean="0"/>
              <a:t>ODDAWANIE KRWI</a:t>
            </a:r>
            <a:br>
              <a:rPr lang="pl" sz="4000" dirty="0" smtClean="0"/>
            </a:br>
            <a:r>
              <a:rPr lang="pl" sz="4000" dirty="0" smtClean="0"/>
              <a:t>NIE UZALEŻNIA</a:t>
            </a:r>
            <a:endParaRPr lang="pl-PL" sz="4000" dirty="0"/>
          </a:p>
        </p:txBody>
      </p:sp>
      <p:cxnSp>
        <p:nvCxnSpPr>
          <p:cNvPr id="5" name="Łącznik prosty 4"/>
          <p:cNvCxnSpPr/>
          <p:nvPr/>
        </p:nvCxnSpPr>
        <p:spPr>
          <a:xfrm>
            <a:off x="6308726" y="1643050"/>
            <a:ext cx="5429288" cy="1588"/>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Prostokąt 7"/>
          <p:cNvSpPr/>
          <p:nvPr/>
        </p:nvSpPr>
        <p:spPr>
          <a:xfrm>
            <a:off x="6451602" y="2071678"/>
            <a:ext cx="5378445" cy="1754326"/>
          </a:xfrm>
          <a:prstGeom prst="rect">
            <a:avLst/>
          </a:prstGeom>
        </p:spPr>
        <p:txBody>
          <a:bodyPr wrap="square">
            <a:spAutoFit/>
          </a:bodyPr>
          <a:lstStyle/>
          <a:p>
            <a:pPr>
              <a:lnSpc>
                <a:spcPct val="90000"/>
              </a:lnSpc>
            </a:pPr>
            <a:r>
              <a:rPr lang="pl-PL" dirty="0" smtClean="0"/>
              <a:t>Organizm człowieka produkuje dokładnie tyle krwi, ile potrzebuje. U stałych dawców krwi nie występuje zjawisko nadprodukcji, zatem nie można się uzależnić od jej oddawania.</a:t>
            </a:r>
            <a:endParaRPr lang="pl-PL" dirty="0"/>
          </a:p>
        </p:txBody>
      </p:sp>
      <p:pic>
        <p:nvPicPr>
          <p:cNvPr id="1026" name="Picture 2" descr="C:\Users\Halina Golińska\Desktop\KREW PPS\FILES\STOP.png"/>
          <p:cNvPicPr>
            <a:picLocks noChangeAspect="1" noChangeArrowheads="1"/>
          </p:cNvPicPr>
          <p:nvPr/>
        </p:nvPicPr>
        <p:blipFill>
          <a:blip r:embed="rId2"/>
          <a:srcRect/>
          <a:stretch>
            <a:fillRect/>
          </a:stretch>
        </p:blipFill>
        <p:spPr bwMode="auto">
          <a:xfrm>
            <a:off x="165058" y="642918"/>
            <a:ext cx="5791200" cy="5791201"/>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399133" y="428604"/>
            <a:ext cx="5481757" cy="1214446"/>
          </a:xfrm>
        </p:spPr>
        <p:txBody>
          <a:bodyPr>
            <a:normAutofit/>
          </a:bodyPr>
          <a:lstStyle/>
          <a:p>
            <a:r>
              <a:rPr lang="pl" sz="4000" dirty="0" smtClean="0"/>
              <a:t>KREW ODDAJE SIĘ NIEODPŁATNIE</a:t>
            </a:r>
            <a:endParaRPr lang="pl-PL" sz="4000" dirty="0"/>
          </a:p>
        </p:txBody>
      </p:sp>
      <p:cxnSp>
        <p:nvCxnSpPr>
          <p:cNvPr id="5" name="Łącznik prosty 4"/>
          <p:cNvCxnSpPr/>
          <p:nvPr/>
        </p:nvCxnSpPr>
        <p:spPr>
          <a:xfrm>
            <a:off x="6308726" y="1643050"/>
            <a:ext cx="5429288" cy="1588"/>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Prostokąt 7"/>
          <p:cNvSpPr/>
          <p:nvPr/>
        </p:nvSpPr>
        <p:spPr>
          <a:xfrm>
            <a:off x="6451602" y="2071678"/>
            <a:ext cx="5378445" cy="3416320"/>
          </a:xfrm>
          <a:prstGeom prst="rect">
            <a:avLst/>
          </a:prstGeom>
        </p:spPr>
        <p:txBody>
          <a:bodyPr wrap="square">
            <a:spAutoFit/>
          </a:bodyPr>
          <a:lstStyle/>
          <a:p>
            <a:pPr>
              <a:lnSpc>
                <a:spcPct val="90000"/>
              </a:lnSpc>
            </a:pPr>
            <a:r>
              <a:rPr lang="pl-PL" dirty="0" smtClean="0"/>
              <a:t>Krew to bezinteresowny i bezcenny dar życia. Jako dawca krwi możesz jednak liczyć na różne przywileje m. in.: regularne badania, posiłek regeneracyjny [8 czekolad], dzień wolny od pracy, rozliczenie kosztów dojazdu do punktu krwiodawstwa. Określoną  kwotę [130 zł za 1 litr krwi] możesz także odliczyć od dochodu jako darowiznę na cele </a:t>
            </a:r>
            <a:r>
              <a:rPr lang="pl-PL" dirty="0" err="1" smtClean="0"/>
              <a:t>krwiodastwa</a:t>
            </a:r>
            <a:r>
              <a:rPr lang="pl-PL" dirty="0" smtClean="0"/>
              <a:t>.</a:t>
            </a:r>
            <a:endParaRPr lang="pl-PL" dirty="0"/>
          </a:p>
        </p:txBody>
      </p:sp>
      <p:pic>
        <p:nvPicPr>
          <p:cNvPr id="9" name="Symbol zastępczy obrazu 8" descr="KARTA.jpg"/>
          <p:cNvPicPr>
            <a:picLocks noGrp="1" noChangeAspect="1"/>
          </p:cNvPicPr>
          <p:nvPr>
            <p:ph type="pic" idx="1"/>
          </p:nvPr>
        </p:nvPicPr>
        <p:blipFill>
          <a:blip r:embed="rId2"/>
          <a:srcRect l="17516" r="17516"/>
          <a:stretch>
            <a:fillRect/>
          </a:stretch>
        </p:blipFill>
        <p:spPr>
          <a:xfrm>
            <a:off x="0" y="0"/>
            <a:ext cx="6094412" cy="6858000"/>
          </a:xfrm>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e tekstowe 6"/>
          <p:cNvSpPr txBox="1"/>
          <p:nvPr/>
        </p:nvSpPr>
        <p:spPr>
          <a:xfrm>
            <a:off x="879438" y="2071678"/>
            <a:ext cx="10501386" cy="3323987"/>
          </a:xfrm>
          <a:prstGeom prst="rect">
            <a:avLst/>
          </a:prstGeom>
          <a:noFill/>
        </p:spPr>
        <p:txBody>
          <a:bodyPr wrap="square" rtlCol="0">
            <a:spAutoFit/>
          </a:bodyPr>
          <a:lstStyle/>
          <a:p>
            <a:pPr>
              <a:lnSpc>
                <a:spcPct val="150000"/>
              </a:lnSpc>
              <a:buFont typeface="Times New Roman" pitchFamily="18" charset="0"/>
              <a:buChar char="♣"/>
            </a:pPr>
            <a:r>
              <a:rPr lang="pl-PL" sz="2800" dirty="0" smtClean="0"/>
              <a:t> ukończyłeś 18 rok życia, nie przekroczyłeś 65 roku życia,</a:t>
            </a:r>
          </a:p>
          <a:p>
            <a:pPr>
              <a:lnSpc>
                <a:spcPct val="150000"/>
              </a:lnSpc>
              <a:buFont typeface="Times New Roman" pitchFamily="18" charset="0"/>
              <a:buChar char="♣"/>
            </a:pPr>
            <a:r>
              <a:rPr lang="pl-PL" sz="2800" dirty="0" smtClean="0"/>
              <a:t> ważysz więcej niż 50 kg,</a:t>
            </a:r>
          </a:p>
          <a:p>
            <a:pPr>
              <a:lnSpc>
                <a:spcPct val="150000"/>
              </a:lnSpc>
              <a:buFont typeface="Times New Roman" pitchFamily="18" charset="0"/>
              <a:buChar char="♣"/>
            </a:pPr>
            <a:r>
              <a:rPr lang="pl-PL" sz="2800" dirty="0" smtClean="0"/>
              <a:t> cieszysz się dobrym zdrowiem,</a:t>
            </a:r>
          </a:p>
          <a:p>
            <a:pPr>
              <a:buFont typeface="Times New Roman" pitchFamily="18" charset="0"/>
              <a:buChar char="♣"/>
            </a:pPr>
            <a:r>
              <a:rPr lang="pl-PL" sz="2800" dirty="0" smtClean="0"/>
              <a:t> nie chorowałeś na żółtaczkę, kiłę, w ciągu ostatniego półrocza nie miałeś wykonanego zabiegu operacyjnego, tatuażu, przekłucia uszu lub innych części ciała...</a:t>
            </a:r>
          </a:p>
        </p:txBody>
      </p:sp>
      <p:sp>
        <p:nvSpPr>
          <p:cNvPr id="8" name="Prostokąt 7"/>
          <p:cNvSpPr/>
          <p:nvPr/>
        </p:nvSpPr>
        <p:spPr>
          <a:xfrm>
            <a:off x="0" y="428604"/>
            <a:ext cx="12188825" cy="1357322"/>
          </a:xfrm>
          <a:prstGeom prst="rect">
            <a:avLst/>
          </a:prstGeom>
          <a:solidFill>
            <a:schemeClr val="bg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Tytuł 12"/>
          <p:cNvSpPr>
            <a:spLocks noGrp="1"/>
          </p:cNvSpPr>
          <p:nvPr>
            <p:ph type="title"/>
          </p:nvPr>
        </p:nvSpPr>
        <p:spPr>
          <a:xfrm>
            <a:off x="0" y="500042"/>
            <a:ext cx="12188825" cy="1285884"/>
          </a:xfrm>
        </p:spPr>
        <p:txBody>
          <a:bodyPr rtlCol="0" anchor="ctr">
            <a:normAutofit/>
          </a:bodyPr>
          <a:lstStyle/>
          <a:p>
            <a:pPr algn="ctr" rtl="0"/>
            <a:r>
              <a:rPr lang="pl" sz="4400" dirty="0" smtClean="0"/>
              <a:t>NA TWOJĄ KREW CZEKAJĄ CHORZY</a:t>
            </a:r>
            <a:endParaRPr lang="en-US" sz="4400" dirty="0"/>
          </a:p>
        </p:txBody>
      </p:sp>
    </p:spTree>
    <p:extLst>
      <p:ext uri="{BB962C8B-B14F-4D97-AF65-F5344CB8AC3E}">
        <p14:creationId xmlns="" xmlns:p14="http://schemas.microsoft.com/office/powerpoint/2010/main" val="179521973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f02804895">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 xmlns:thm15="http://schemas.microsoft.com/office/thememl/2012/main" name="Office_9532492_TF02804895_TF02804895" id="{F591C217-9442-43A3-B75A-CB5E0ACCB6AC}" vid="{90A9E362-1310-437A-8446-FD2814253481}"/>
    </a:ext>
  </a:extLst>
</a:theme>
</file>

<file path=ppt/theme/theme2.xml><?xml version="1.0" encoding="utf-8"?>
<a:theme xmlns:a="http://schemas.openxmlformats.org/drawingml/2006/main" name="Motyw pakietu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Motyw pakietu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1380992</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template makes an impression with its bold red background, radial sunburst pattern, and contrasting black title bar. Consider it for your small business or marketing presentation. Or, take advantage of the red color scheme to make a holiday-themed presentation.  Compatible with PowerPoint 2013 and later, this template offers a variety of slide layouts including title slides, bulleted lists, photo with captions, a sample chart, and blank slide, all in a widescreen (16X9) format.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2011-12-19T18:35:00+00:00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TP102804893</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725212</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0A765CE0-A8A0-42E0-82D2-3F870DB4D5F7}">
  <ds:schemaRefs>
    <ds:schemaRef ds:uri="http://schemas.microsoft.com/sharepoint/v3/contenttype/forms"/>
  </ds:schemaRefs>
</ds:datastoreItem>
</file>

<file path=customXml/itemProps2.xml><?xml version="1.0" encoding="utf-8"?>
<ds:datastoreItem xmlns:ds="http://schemas.openxmlformats.org/officeDocument/2006/customXml" ds:itemID="{41BC18E0-614B-4152-A3EE-8AA2B60C7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076977-ECB7-44C2-A70D-853BB6B41242}">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4873beb7-5857-4685-be1f-d57550cc96cc"/>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tf02804895</Template>
  <TotalTime>177</TotalTime>
  <Words>1142</Words>
  <Application>Microsoft Office PowerPoint</Application>
  <PresentationFormat>Niestandardowy</PresentationFormat>
  <Paragraphs>74</Paragraphs>
  <Slides>22</Slides>
  <Notes>0</Notes>
  <HiddenSlides>0</HiddenSlides>
  <MMClips>0</MMClips>
  <ScaleCrop>false</ScaleCrop>
  <HeadingPairs>
    <vt:vector size="4" baseType="variant">
      <vt:variant>
        <vt:lpstr>Motyw</vt:lpstr>
      </vt:variant>
      <vt:variant>
        <vt:i4>1</vt:i4>
      </vt:variant>
      <vt:variant>
        <vt:lpstr>Tytuły slajdów</vt:lpstr>
      </vt:variant>
      <vt:variant>
        <vt:i4>22</vt:i4>
      </vt:variant>
    </vt:vector>
  </HeadingPairs>
  <TitlesOfParts>
    <vt:vector size="23" baseType="lpstr">
      <vt:lpstr>tf02804895</vt:lpstr>
      <vt:lpstr>JAK ZOSTAĆ HONOROWYM DAWCĄ KRWI</vt:lpstr>
      <vt:lpstr>KILKA RAD NA TEMAT ODDAWANIA KRWI</vt:lpstr>
      <vt:lpstr>KRWI NIE MOŻNA WYPRODUKOWAĆ</vt:lpstr>
      <vt:lpstr>ODDAWANIE KRWI JEST BEZPIECZNE</vt:lpstr>
      <vt:lpstr>ODDANIE JEDNEJ JEDNOSTKI KRWI  JEST OBOJĘTNE DLA ZDROWIA Dorosłego CZŁOWIEKA</vt:lpstr>
      <vt:lpstr>NIE TRZEBA ZNAĆ SWOJEJ GRUPY KRWI ANI WYKONYWAĆ SPECJALISTYCZNYCH BADAŃ NA WŁASNĄ RĘKĘ</vt:lpstr>
      <vt:lpstr>ODDAWANIE KRWI NIE UZALEŻNIA</vt:lpstr>
      <vt:lpstr>KREW ODDAJE SIĘ NIEODPŁATNIE</vt:lpstr>
      <vt:lpstr>NA TWOJĄ KREW CZEKAJĄ CHORZY</vt:lpstr>
      <vt:lpstr>Zostań honorowym dawcą krwi</vt:lpstr>
      <vt:lpstr>DROGa dawcy</vt:lpstr>
      <vt:lpstr>Po oddaniu krwi przysługuje</vt:lpstr>
      <vt:lpstr>Slajd 13</vt:lpstr>
      <vt:lpstr>Po oddaniu krwi</vt:lpstr>
      <vt:lpstr>Slajd 15</vt:lpstr>
      <vt:lpstr>Slajd 16</vt:lpstr>
      <vt:lpstr>Slajd 17</vt:lpstr>
      <vt:lpstr>Slajd 18</vt:lpstr>
      <vt:lpstr>Slajd 19</vt:lpstr>
      <vt:lpstr>Slajd 20</vt:lpstr>
      <vt:lpstr>Slajd 21</vt:lpstr>
      <vt:lpstr>Slajd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 ZOSTAĆ HONOROWYM DAWCĄ KRWI</dc:title>
  <dc:creator>Halina Golińska</dc:creator>
  <cp:lastModifiedBy>Halina Golińska</cp:lastModifiedBy>
  <cp:revision>19</cp:revision>
  <dcterms:created xsi:type="dcterms:W3CDTF">2017-02-28T10:55:01Z</dcterms:created>
  <dcterms:modified xsi:type="dcterms:W3CDTF">2018-01-25T08:24:35Z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